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28" r:id="rId4"/>
  </p:sldMasterIdLst>
  <p:notesMasterIdLst>
    <p:notesMasterId r:id="rId79"/>
  </p:notesMasterIdLst>
  <p:handoutMasterIdLst>
    <p:handoutMasterId r:id="rId80"/>
  </p:handoutMasterIdLst>
  <p:sldIdLst>
    <p:sldId id="256" r:id="rId5"/>
    <p:sldId id="257" r:id="rId6"/>
    <p:sldId id="261" r:id="rId7"/>
    <p:sldId id="270" r:id="rId8"/>
    <p:sldId id="271" r:id="rId9"/>
    <p:sldId id="262" r:id="rId10"/>
    <p:sldId id="272" r:id="rId11"/>
    <p:sldId id="273" r:id="rId12"/>
    <p:sldId id="263" r:id="rId13"/>
    <p:sldId id="269" r:id="rId14"/>
    <p:sldId id="275" r:id="rId15"/>
    <p:sldId id="276" r:id="rId16"/>
    <p:sldId id="277" r:id="rId17"/>
    <p:sldId id="278" r:id="rId18"/>
    <p:sldId id="280" r:id="rId19"/>
    <p:sldId id="281" r:id="rId20"/>
    <p:sldId id="282" r:id="rId21"/>
    <p:sldId id="333" r:id="rId22"/>
    <p:sldId id="339" r:id="rId23"/>
    <p:sldId id="264" r:id="rId24"/>
    <p:sldId id="283" r:id="rId25"/>
    <p:sldId id="284" r:id="rId26"/>
    <p:sldId id="285" r:id="rId27"/>
    <p:sldId id="286" r:id="rId28"/>
    <p:sldId id="287" r:id="rId29"/>
    <p:sldId id="334" r:id="rId30"/>
    <p:sldId id="265" r:id="rId31"/>
    <p:sldId id="288" r:id="rId32"/>
    <p:sldId id="289" r:id="rId33"/>
    <p:sldId id="290" r:id="rId34"/>
    <p:sldId id="291" r:id="rId35"/>
    <p:sldId id="292" r:id="rId36"/>
    <p:sldId id="293" r:id="rId37"/>
    <p:sldId id="294" r:id="rId38"/>
    <p:sldId id="295" r:id="rId39"/>
    <p:sldId id="296" r:id="rId40"/>
    <p:sldId id="297" r:id="rId41"/>
    <p:sldId id="298" r:id="rId42"/>
    <p:sldId id="335" r:id="rId43"/>
    <p:sldId id="340" r:id="rId44"/>
    <p:sldId id="341" r:id="rId45"/>
    <p:sldId id="266" r:id="rId46"/>
    <p:sldId id="300" r:id="rId47"/>
    <p:sldId id="301" r:id="rId48"/>
    <p:sldId id="307" r:id="rId49"/>
    <p:sldId id="336" r:id="rId50"/>
    <p:sldId id="267" r:id="rId51"/>
    <p:sldId id="302" r:id="rId52"/>
    <p:sldId id="303" r:id="rId53"/>
    <p:sldId id="304" r:id="rId54"/>
    <p:sldId id="305" r:id="rId55"/>
    <p:sldId id="306" r:id="rId56"/>
    <p:sldId id="308" r:id="rId57"/>
    <p:sldId id="337" r:id="rId58"/>
    <p:sldId id="268" r:id="rId59"/>
    <p:sldId id="311" r:id="rId60"/>
    <p:sldId id="312" r:id="rId61"/>
    <p:sldId id="313" r:id="rId62"/>
    <p:sldId id="314" r:id="rId63"/>
    <p:sldId id="315" r:id="rId64"/>
    <p:sldId id="316" r:id="rId65"/>
    <p:sldId id="317" r:id="rId66"/>
    <p:sldId id="319" r:id="rId67"/>
    <p:sldId id="320" r:id="rId68"/>
    <p:sldId id="338" r:id="rId69"/>
    <p:sldId id="342" r:id="rId70"/>
    <p:sldId id="343" r:id="rId71"/>
    <p:sldId id="321" r:id="rId72"/>
    <p:sldId id="329" r:id="rId73"/>
    <p:sldId id="330" r:id="rId74"/>
    <p:sldId id="331" r:id="rId75"/>
    <p:sldId id="332" r:id="rId76"/>
    <p:sldId id="322" r:id="rId77"/>
    <p:sldId id="260"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01044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4" autoAdjust="0"/>
    <p:restoredTop sz="94660"/>
  </p:normalViewPr>
  <p:slideViewPr>
    <p:cSldViewPr snapToGrid="0">
      <p:cViewPr varScale="1">
        <p:scale>
          <a:sx n="41" d="100"/>
          <a:sy n="41" d="100"/>
        </p:scale>
        <p:origin x="84" y="75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dirty="0" smtClean="0">
              <a:solidFill>
                <a:srgbClr val="00CC99"/>
              </a:solidFill>
              <a:effectLst>
                <a:glow rad="152400">
                  <a:srgbClr val="00CC99">
                    <a:alpha val="19000"/>
                  </a:srgbClr>
                </a:glow>
              </a:effectLst>
            </a:rPr>
            <a:t>DATA CLEANING </a:t>
          </a:r>
          <a:endParaRPr lang="en-US" noProof="0" dirty="0">
            <a:solidFill>
              <a:srgbClr val="00CC99"/>
            </a:solidFill>
            <a:effectLst>
              <a:glow rad="152400">
                <a:srgbClr val="00CC99">
                  <a:alpha val="19000"/>
                </a:srgbClr>
              </a:glow>
            </a:effectLst>
          </a:endParaRP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dirty="0" smtClean="0">
              <a:solidFill>
                <a:srgbClr val="00CC99"/>
              </a:solidFill>
              <a:effectLst>
                <a:glow rad="152400">
                  <a:srgbClr val="00CC99">
                    <a:alpha val="19000"/>
                  </a:srgbClr>
                </a:glow>
              </a:effectLst>
            </a:rPr>
            <a:t>ANALYSIS</a:t>
          </a:r>
          <a:r>
            <a:rPr lang="en-US" noProof="0" dirty="0" smtClean="0">
              <a:solidFill>
                <a:srgbClr val="00CC99"/>
              </a:solidFill>
              <a:effectLst>
                <a:glow rad="152400">
                  <a:schemeClr val="bg1">
                    <a:alpha val="19000"/>
                  </a:schemeClr>
                </a:glow>
              </a:effectLst>
            </a:rPr>
            <a:t> </a:t>
          </a:r>
          <a:endParaRPr lang="en-US" noProof="0" dirty="0">
            <a:solidFill>
              <a:srgbClr val="00CC99"/>
            </a:solidFill>
            <a:effectLst>
              <a:glow rad="152400">
                <a:schemeClr val="bg1">
                  <a:alpha val="19000"/>
                </a:schemeClr>
              </a:glow>
            </a:effectLst>
          </a:endParaRP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smtClean="0">
              <a:solidFill>
                <a:srgbClr val="00CC99"/>
              </a:solidFill>
              <a:effectLst>
                <a:glow rad="152400">
                  <a:srgbClr val="00CC99">
                    <a:alpha val="19000"/>
                  </a:srgbClr>
                </a:glow>
              </a:effectLst>
            </a:rPr>
            <a:t>INFERENCES</a:t>
          </a:r>
          <a:r>
            <a:rPr lang="en-US" noProof="0" dirty="0" smtClean="0">
              <a:solidFill>
                <a:srgbClr val="00CC99"/>
              </a:solidFill>
              <a:effectLst>
                <a:glow rad="152400">
                  <a:schemeClr val="bg1">
                    <a:alpha val="19000"/>
                  </a:schemeClr>
                </a:glow>
              </a:effectLst>
            </a:rPr>
            <a:t> </a:t>
          </a:r>
          <a:endParaRPr lang="en-US" noProof="0" dirty="0">
            <a:solidFill>
              <a:srgbClr val="00CC99"/>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t>
        <a:bodyPr/>
        <a:lstStyle/>
        <a:p>
          <a:endParaRPr lang="en-IN"/>
        </a:p>
      </dgm:t>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custScaleY="96870"/>
      <dgm:spPr>
        <a:prstGeom prst="rect">
          <a:avLst/>
        </a:prstGeom>
        <a:solidFill>
          <a:srgbClr val="010447">
            <a:alpha val="70000"/>
          </a:srgbClr>
        </a:solidFill>
      </dgm:spPr>
      <dgm:t>
        <a:bodyPr/>
        <a:lstStyle/>
        <a:p>
          <a:endParaRPr lang="en-IN"/>
        </a:p>
      </dgm:t>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dgm:spPr>
      <dgm:t>
        <a:bodyPr/>
        <a:lstStyle/>
        <a:p>
          <a:endParaRPr lang="en-IN"/>
        </a:p>
      </dgm: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t>
        <a:bodyPr/>
        <a:lstStyle/>
        <a:p>
          <a:endParaRPr lang="en-IN"/>
        </a:p>
      </dgm:t>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10447">
            <a:alpha val="70000"/>
          </a:srgbClr>
        </a:solidFill>
        <a:ln>
          <a:noFill/>
        </a:ln>
        <a:effectLst/>
      </dgm:spPr>
      <dgm:t>
        <a:bodyPr/>
        <a:lstStyle/>
        <a:p>
          <a:endParaRPr lang="en-IN"/>
        </a:p>
      </dgm:t>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dgm:spPr>
      <dgm:t>
        <a:bodyPr/>
        <a:lstStyle/>
        <a:p>
          <a:endParaRPr lang="en-IN"/>
        </a:p>
      </dgm: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t>
        <a:bodyPr/>
        <a:lstStyle/>
        <a:p>
          <a:endParaRPr lang="en-IN"/>
        </a:p>
      </dgm:t>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10447">
            <a:alpha val="70000"/>
          </a:srgbClr>
        </a:solidFill>
        <a:ln>
          <a:noFill/>
        </a:ln>
        <a:effectLst/>
      </dgm:spPr>
      <dgm:t>
        <a:bodyPr/>
        <a:lstStyle/>
        <a:p>
          <a:endParaRPr lang="en-IN"/>
        </a:p>
      </dgm:t>
    </dgm:pt>
    <dgm:pt modelId="{1A8B8B62-3037-4506-89D7-28710774070B}" type="pres">
      <dgm:prSet presAssocID="{C6D21269-399B-4BA2-8621-C7B9DA1E1B8F}" presName="iconRect" presStyleLbl="node1" presStyleIdx="2" presStyleCnt="3" custScaleX="68302" custScaleY="68302" custLinFactNeighborX="-9330"/>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n-IN"/>
        </a:p>
      </dgm: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t>
        <a:bodyPr/>
        <a:lstStyle/>
        <a:p>
          <a:endParaRPr lang="en-IN"/>
        </a:p>
      </dgm:t>
    </dgm:pt>
  </dgm:ptLst>
  <dgm:cxnLst>
    <dgm:cxn modelId="{0F0438E4-D0CA-47DC-8484-BFD8CF753812}" type="presOf" srcId="{C6D21269-399B-4BA2-8621-C7B9DA1E1B8F}" destId="{D5847293-6F0A-4807-B203-585610F4F535}" srcOrd="0" destOrd="0" presId="urn:microsoft.com/office/officeart/2018/2/layout/IconVerticalSolidList"/>
    <dgm:cxn modelId="{EB9839C5-F324-41C4-8950-5284E09FB71E}" srcId="{E1B432F4-5FDB-4518-9272-2F3934AC6AA2}" destId="{14BC708E-A0A1-4102-88E4-E75128B4E51E}" srcOrd="1" destOrd="0" parTransId="{CF221EFF-354A-47A9-A498-1F0BBF01ECB8}" sibTransId="{7519C821-85FB-4CA3-BEB5-E4BFBC529B83}"/>
    <dgm:cxn modelId="{E4AD895B-72A4-4A6B-A7F4-C77A53EC51BC}" srcId="{E1B432F4-5FDB-4518-9272-2F3934AC6AA2}" destId="{C6D21269-399B-4BA2-8621-C7B9DA1E1B8F}" srcOrd="2" destOrd="0" parTransId="{AA3929B3-1058-4240-AD5D-9518D4976567}" sibTransId="{C79B0F2C-DDB4-44EB-89F7-717146B88B10}"/>
    <dgm:cxn modelId="{282E4C31-D2E4-4F2E-B7E4-7F072B61355B}" type="presOf" srcId="{E1B432F4-5FDB-4518-9272-2F3934AC6AA2}" destId="{D40A0249-41A7-44A6-A657-361E8C18FD42}" srcOrd="0" destOrd="0" presId="urn:microsoft.com/office/officeart/2018/2/layout/IconVerticalSolidLi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4A4BD2E1-F579-4CB0-A349-6E4A603D3C1F}" type="presOf" srcId="{14BC708E-A0A1-4102-88E4-E75128B4E51E}" destId="{80F6AD63-74FB-40E4-9D40-4178AFD87F60}"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22629"/>
          <a:ext cx="5607050" cy="1363485"/>
        </a:xfrm>
        <a:prstGeom prst="rect">
          <a:avLst/>
        </a:prstGeom>
        <a:solidFill>
          <a:srgbClr val="010447">
            <a:alpha val="70000"/>
          </a:srgb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22039" y="413556"/>
          <a:ext cx="581632" cy="58163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lvl="0" algn="l" defTabSz="1111250">
            <a:lnSpc>
              <a:spcPct val="100000"/>
            </a:lnSpc>
            <a:spcBef>
              <a:spcPct val="0"/>
            </a:spcBef>
            <a:spcAft>
              <a:spcPct val="35000"/>
            </a:spcAft>
          </a:pPr>
          <a:r>
            <a:rPr lang="en-US" sz="2500" kern="1200" noProof="0" dirty="0" smtClean="0">
              <a:solidFill>
                <a:srgbClr val="00CC99"/>
              </a:solidFill>
              <a:effectLst>
                <a:glow rad="152400">
                  <a:srgbClr val="00CC99">
                    <a:alpha val="19000"/>
                  </a:srgbClr>
                </a:glow>
              </a:effectLst>
            </a:rPr>
            <a:t>DATA CLEANING </a:t>
          </a:r>
          <a:endParaRPr lang="en-US" sz="2500" kern="1200" noProof="0" dirty="0">
            <a:solidFill>
              <a:srgbClr val="00CC99"/>
            </a:solidFill>
            <a:effectLst>
              <a:glow rad="152400">
                <a:srgbClr val="00CC99">
                  <a:alpha val="19000"/>
                </a:srgbClr>
              </a:glow>
            </a:effectLst>
          </a:endParaRP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10447">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522039" y="2172983"/>
          <a:ext cx="581632" cy="5816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lvl="0" algn="l" defTabSz="1111250">
            <a:lnSpc>
              <a:spcPct val="100000"/>
            </a:lnSpc>
            <a:spcBef>
              <a:spcPct val="0"/>
            </a:spcBef>
            <a:spcAft>
              <a:spcPct val="35000"/>
            </a:spcAft>
          </a:pPr>
          <a:r>
            <a:rPr lang="en-US" sz="2500" kern="1200" noProof="0" dirty="0" smtClean="0">
              <a:solidFill>
                <a:srgbClr val="00CC99"/>
              </a:solidFill>
              <a:effectLst>
                <a:glow rad="152400">
                  <a:srgbClr val="00CC99">
                    <a:alpha val="19000"/>
                  </a:srgbClr>
                </a:glow>
              </a:effectLst>
            </a:rPr>
            <a:t>ANALYSIS</a:t>
          </a:r>
          <a:r>
            <a:rPr lang="en-US" sz="2500" kern="1200" noProof="0" dirty="0" smtClean="0">
              <a:solidFill>
                <a:srgbClr val="00CC99"/>
              </a:solidFill>
              <a:effectLst>
                <a:glow rad="152400">
                  <a:schemeClr val="bg1">
                    <a:alpha val="19000"/>
                  </a:schemeClr>
                </a:glow>
              </a:effectLst>
            </a:rPr>
            <a:t> </a:t>
          </a:r>
          <a:endParaRPr lang="en-US" sz="2500" kern="1200" noProof="0" dirty="0">
            <a:solidFill>
              <a:srgbClr val="00CC99"/>
            </a:solidFill>
            <a:effectLst>
              <a:glow rad="152400">
                <a:schemeClr val="bg1">
                  <a:alpha val="19000"/>
                </a:schemeClr>
              </a:glow>
            </a:effectLst>
          </a:endParaRP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10447">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476248" y="3958848"/>
          <a:ext cx="528758" cy="52875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lvl="0" algn="l" defTabSz="1111250">
            <a:lnSpc>
              <a:spcPct val="100000"/>
            </a:lnSpc>
            <a:spcBef>
              <a:spcPct val="0"/>
            </a:spcBef>
            <a:spcAft>
              <a:spcPct val="35000"/>
            </a:spcAft>
          </a:pPr>
          <a:r>
            <a:rPr lang="en-US" sz="2500" kern="1200" noProof="0" dirty="0" smtClean="0">
              <a:solidFill>
                <a:srgbClr val="00CC99"/>
              </a:solidFill>
              <a:effectLst>
                <a:glow rad="152400">
                  <a:srgbClr val="00CC99">
                    <a:alpha val="19000"/>
                  </a:srgbClr>
                </a:glow>
              </a:effectLst>
            </a:rPr>
            <a:t>INFERENCES</a:t>
          </a:r>
          <a:r>
            <a:rPr lang="en-US" sz="2500" kern="1200" noProof="0" dirty="0" smtClean="0">
              <a:solidFill>
                <a:srgbClr val="00CC99"/>
              </a:solidFill>
              <a:effectLst>
                <a:glow rad="152400">
                  <a:schemeClr val="bg1">
                    <a:alpha val="19000"/>
                  </a:schemeClr>
                </a:glow>
              </a:effectLst>
            </a:rPr>
            <a:t> </a:t>
          </a:r>
          <a:endParaRPr lang="en-US" sz="2500" kern="1200" noProof="0" dirty="0">
            <a:solidFill>
              <a:srgbClr val="00CC99"/>
            </a:solidFill>
            <a:effectLst>
              <a:glow rad="152400">
                <a:schemeClr val="bg1">
                  <a:alpha val="19000"/>
                </a:schemeClr>
              </a:glow>
            </a:effectLst>
          </a:endParaRPr>
        </a:p>
      </dsp:txBody>
      <dsp:txXfrm>
        <a:off x="1625711" y="3519456"/>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8/29/2022</a:t>
            </a:fld>
            <a:endParaRPr lang="en-US" dirty="0"/>
          </a:p>
        </p:txBody>
      </p:sp>
      <p:sp>
        <p:nvSpPr>
          <p:cNvPr id="4" name="Footer Placeholder 3">
            <a:extLst>
              <a:ext uri="{FF2B5EF4-FFF2-40B4-BE49-F238E27FC236}">
                <a16:creationId xmlns:a16="http://schemas.microsoft.com/office/drawing/2014/main" xmlns=""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8/29/2022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302203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417924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161183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17</a:t>
            </a:fld>
            <a:endParaRPr lang="en-US" dirty="0"/>
          </a:p>
        </p:txBody>
      </p:sp>
    </p:spTree>
    <p:extLst>
      <p:ext uri="{BB962C8B-B14F-4D97-AF65-F5344CB8AC3E}">
        <p14:creationId xmlns:p14="http://schemas.microsoft.com/office/powerpoint/2010/main" val="2576927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18</a:t>
            </a:fld>
            <a:endParaRPr lang="en-US" dirty="0"/>
          </a:p>
        </p:txBody>
      </p:sp>
    </p:spTree>
    <p:extLst>
      <p:ext uri="{BB962C8B-B14F-4D97-AF65-F5344CB8AC3E}">
        <p14:creationId xmlns:p14="http://schemas.microsoft.com/office/powerpoint/2010/main" val="4040009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19</a:t>
            </a:fld>
            <a:endParaRPr lang="en-US" dirty="0"/>
          </a:p>
        </p:txBody>
      </p:sp>
    </p:spTree>
    <p:extLst>
      <p:ext uri="{BB962C8B-B14F-4D97-AF65-F5344CB8AC3E}">
        <p14:creationId xmlns:p14="http://schemas.microsoft.com/office/powerpoint/2010/main" val="161284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21</a:t>
            </a:fld>
            <a:endParaRPr lang="en-US" dirty="0"/>
          </a:p>
        </p:txBody>
      </p:sp>
    </p:spTree>
    <p:extLst>
      <p:ext uri="{BB962C8B-B14F-4D97-AF65-F5344CB8AC3E}">
        <p14:creationId xmlns:p14="http://schemas.microsoft.com/office/powerpoint/2010/main" val="217150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22</a:t>
            </a:fld>
            <a:endParaRPr lang="en-US" dirty="0"/>
          </a:p>
        </p:txBody>
      </p:sp>
    </p:spTree>
    <p:extLst>
      <p:ext uri="{BB962C8B-B14F-4D97-AF65-F5344CB8AC3E}">
        <p14:creationId xmlns:p14="http://schemas.microsoft.com/office/powerpoint/2010/main" val="406000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23</a:t>
            </a:fld>
            <a:endParaRPr lang="en-US" dirty="0"/>
          </a:p>
        </p:txBody>
      </p:sp>
    </p:spTree>
    <p:extLst>
      <p:ext uri="{BB962C8B-B14F-4D97-AF65-F5344CB8AC3E}">
        <p14:creationId xmlns:p14="http://schemas.microsoft.com/office/powerpoint/2010/main" val="4081111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24</a:t>
            </a:fld>
            <a:endParaRPr lang="en-US" dirty="0"/>
          </a:p>
        </p:txBody>
      </p:sp>
    </p:spTree>
    <p:extLst>
      <p:ext uri="{BB962C8B-B14F-4D97-AF65-F5344CB8AC3E}">
        <p14:creationId xmlns:p14="http://schemas.microsoft.com/office/powerpoint/2010/main" val="275576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25</a:t>
            </a:fld>
            <a:endParaRPr lang="en-US" dirty="0"/>
          </a:p>
        </p:txBody>
      </p:sp>
    </p:spTree>
    <p:extLst>
      <p:ext uri="{BB962C8B-B14F-4D97-AF65-F5344CB8AC3E}">
        <p14:creationId xmlns:p14="http://schemas.microsoft.com/office/powerpoint/2010/main" val="1362383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26</a:t>
            </a:fld>
            <a:endParaRPr lang="en-US" dirty="0"/>
          </a:p>
        </p:txBody>
      </p:sp>
    </p:spTree>
    <p:extLst>
      <p:ext uri="{BB962C8B-B14F-4D97-AF65-F5344CB8AC3E}">
        <p14:creationId xmlns:p14="http://schemas.microsoft.com/office/powerpoint/2010/main" val="223467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28</a:t>
            </a:fld>
            <a:endParaRPr lang="en-US" dirty="0"/>
          </a:p>
        </p:txBody>
      </p:sp>
    </p:spTree>
    <p:extLst>
      <p:ext uri="{BB962C8B-B14F-4D97-AF65-F5344CB8AC3E}">
        <p14:creationId xmlns:p14="http://schemas.microsoft.com/office/powerpoint/2010/main" val="3920731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29</a:t>
            </a:fld>
            <a:endParaRPr lang="en-US" dirty="0"/>
          </a:p>
        </p:txBody>
      </p:sp>
    </p:spTree>
    <p:extLst>
      <p:ext uri="{BB962C8B-B14F-4D97-AF65-F5344CB8AC3E}">
        <p14:creationId xmlns:p14="http://schemas.microsoft.com/office/powerpoint/2010/main" val="4290611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30</a:t>
            </a:fld>
            <a:endParaRPr lang="en-US" dirty="0"/>
          </a:p>
        </p:txBody>
      </p:sp>
    </p:spTree>
    <p:extLst>
      <p:ext uri="{BB962C8B-B14F-4D97-AF65-F5344CB8AC3E}">
        <p14:creationId xmlns:p14="http://schemas.microsoft.com/office/powerpoint/2010/main" val="156390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31</a:t>
            </a:fld>
            <a:endParaRPr lang="en-US" dirty="0"/>
          </a:p>
        </p:txBody>
      </p:sp>
    </p:spTree>
    <p:extLst>
      <p:ext uri="{BB962C8B-B14F-4D97-AF65-F5344CB8AC3E}">
        <p14:creationId xmlns:p14="http://schemas.microsoft.com/office/powerpoint/2010/main" val="930605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32</a:t>
            </a:fld>
            <a:endParaRPr lang="en-US" dirty="0"/>
          </a:p>
        </p:txBody>
      </p:sp>
    </p:spTree>
    <p:extLst>
      <p:ext uri="{BB962C8B-B14F-4D97-AF65-F5344CB8AC3E}">
        <p14:creationId xmlns:p14="http://schemas.microsoft.com/office/powerpoint/2010/main" val="3498322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33</a:t>
            </a:fld>
            <a:endParaRPr lang="en-US" dirty="0"/>
          </a:p>
        </p:txBody>
      </p:sp>
    </p:spTree>
    <p:extLst>
      <p:ext uri="{BB962C8B-B14F-4D97-AF65-F5344CB8AC3E}">
        <p14:creationId xmlns:p14="http://schemas.microsoft.com/office/powerpoint/2010/main" val="3369844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34</a:t>
            </a:fld>
            <a:endParaRPr lang="en-US" dirty="0"/>
          </a:p>
        </p:txBody>
      </p:sp>
    </p:spTree>
    <p:extLst>
      <p:ext uri="{BB962C8B-B14F-4D97-AF65-F5344CB8AC3E}">
        <p14:creationId xmlns:p14="http://schemas.microsoft.com/office/powerpoint/2010/main" val="1662610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35</a:t>
            </a:fld>
            <a:endParaRPr lang="en-US" dirty="0"/>
          </a:p>
        </p:txBody>
      </p:sp>
    </p:spTree>
    <p:extLst>
      <p:ext uri="{BB962C8B-B14F-4D97-AF65-F5344CB8AC3E}">
        <p14:creationId xmlns:p14="http://schemas.microsoft.com/office/powerpoint/2010/main" val="216768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3759904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36</a:t>
            </a:fld>
            <a:endParaRPr lang="en-US" dirty="0"/>
          </a:p>
        </p:txBody>
      </p:sp>
    </p:spTree>
    <p:extLst>
      <p:ext uri="{BB962C8B-B14F-4D97-AF65-F5344CB8AC3E}">
        <p14:creationId xmlns:p14="http://schemas.microsoft.com/office/powerpoint/2010/main" val="2085758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37</a:t>
            </a:fld>
            <a:endParaRPr lang="en-US" dirty="0"/>
          </a:p>
        </p:txBody>
      </p:sp>
    </p:spTree>
    <p:extLst>
      <p:ext uri="{BB962C8B-B14F-4D97-AF65-F5344CB8AC3E}">
        <p14:creationId xmlns:p14="http://schemas.microsoft.com/office/powerpoint/2010/main" val="408432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38</a:t>
            </a:fld>
            <a:endParaRPr lang="en-US" dirty="0"/>
          </a:p>
        </p:txBody>
      </p:sp>
    </p:spTree>
    <p:extLst>
      <p:ext uri="{BB962C8B-B14F-4D97-AF65-F5344CB8AC3E}">
        <p14:creationId xmlns:p14="http://schemas.microsoft.com/office/powerpoint/2010/main" val="1814335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39</a:t>
            </a:fld>
            <a:endParaRPr lang="en-US" dirty="0"/>
          </a:p>
        </p:txBody>
      </p:sp>
    </p:spTree>
    <p:extLst>
      <p:ext uri="{BB962C8B-B14F-4D97-AF65-F5344CB8AC3E}">
        <p14:creationId xmlns:p14="http://schemas.microsoft.com/office/powerpoint/2010/main" val="403486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40</a:t>
            </a:fld>
            <a:endParaRPr lang="en-US" dirty="0"/>
          </a:p>
        </p:txBody>
      </p:sp>
    </p:spTree>
    <p:extLst>
      <p:ext uri="{BB962C8B-B14F-4D97-AF65-F5344CB8AC3E}">
        <p14:creationId xmlns:p14="http://schemas.microsoft.com/office/powerpoint/2010/main" val="203409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41</a:t>
            </a:fld>
            <a:endParaRPr lang="en-US" dirty="0"/>
          </a:p>
        </p:txBody>
      </p:sp>
    </p:spTree>
    <p:extLst>
      <p:ext uri="{BB962C8B-B14F-4D97-AF65-F5344CB8AC3E}">
        <p14:creationId xmlns:p14="http://schemas.microsoft.com/office/powerpoint/2010/main" val="589783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43</a:t>
            </a:fld>
            <a:endParaRPr lang="en-US" dirty="0"/>
          </a:p>
        </p:txBody>
      </p:sp>
    </p:spTree>
    <p:extLst>
      <p:ext uri="{BB962C8B-B14F-4D97-AF65-F5344CB8AC3E}">
        <p14:creationId xmlns:p14="http://schemas.microsoft.com/office/powerpoint/2010/main" val="3616711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44</a:t>
            </a:fld>
            <a:endParaRPr lang="en-US" dirty="0"/>
          </a:p>
        </p:txBody>
      </p:sp>
    </p:spTree>
    <p:extLst>
      <p:ext uri="{BB962C8B-B14F-4D97-AF65-F5344CB8AC3E}">
        <p14:creationId xmlns:p14="http://schemas.microsoft.com/office/powerpoint/2010/main" val="2098233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45</a:t>
            </a:fld>
            <a:endParaRPr lang="en-US" dirty="0"/>
          </a:p>
        </p:txBody>
      </p:sp>
    </p:spTree>
    <p:extLst>
      <p:ext uri="{BB962C8B-B14F-4D97-AF65-F5344CB8AC3E}">
        <p14:creationId xmlns:p14="http://schemas.microsoft.com/office/powerpoint/2010/main" val="3536658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46</a:t>
            </a:fld>
            <a:endParaRPr lang="en-US" dirty="0"/>
          </a:p>
        </p:txBody>
      </p:sp>
    </p:spTree>
    <p:extLst>
      <p:ext uri="{BB962C8B-B14F-4D97-AF65-F5344CB8AC3E}">
        <p14:creationId xmlns:p14="http://schemas.microsoft.com/office/powerpoint/2010/main" val="3801495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a:t>
            </a:fld>
            <a:endParaRPr lang="en-US" dirty="0"/>
          </a:p>
        </p:txBody>
      </p:sp>
    </p:spTree>
    <p:extLst>
      <p:ext uri="{BB962C8B-B14F-4D97-AF65-F5344CB8AC3E}">
        <p14:creationId xmlns:p14="http://schemas.microsoft.com/office/powerpoint/2010/main" val="21695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48</a:t>
            </a:fld>
            <a:endParaRPr lang="en-US" dirty="0"/>
          </a:p>
        </p:txBody>
      </p:sp>
    </p:spTree>
    <p:extLst>
      <p:ext uri="{BB962C8B-B14F-4D97-AF65-F5344CB8AC3E}">
        <p14:creationId xmlns:p14="http://schemas.microsoft.com/office/powerpoint/2010/main" val="1300090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49</a:t>
            </a:fld>
            <a:endParaRPr lang="en-US" dirty="0"/>
          </a:p>
        </p:txBody>
      </p:sp>
    </p:spTree>
    <p:extLst>
      <p:ext uri="{BB962C8B-B14F-4D97-AF65-F5344CB8AC3E}">
        <p14:creationId xmlns:p14="http://schemas.microsoft.com/office/powerpoint/2010/main" val="72987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50</a:t>
            </a:fld>
            <a:endParaRPr lang="en-US" dirty="0"/>
          </a:p>
        </p:txBody>
      </p:sp>
    </p:spTree>
    <p:extLst>
      <p:ext uri="{BB962C8B-B14F-4D97-AF65-F5344CB8AC3E}">
        <p14:creationId xmlns:p14="http://schemas.microsoft.com/office/powerpoint/2010/main" val="2629700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51</a:t>
            </a:fld>
            <a:endParaRPr lang="en-US" dirty="0"/>
          </a:p>
        </p:txBody>
      </p:sp>
    </p:spTree>
    <p:extLst>
      <p:ext uri="{BB962C8B-B14F-4D97-AF65-F5344CB8AC3E}">
        <p14:creationId xmlns:p14="http://schemas.microsoft.com/office/powerpoint/2010/main" val="2683763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52</a:t>
            </a:fld>
            <a:endParaRPr lang="en-US" dirty="0"/>
          </a:p>
        </p:txBody>
      </p:sp>
    </p:spTree>
    <p:extLst>
      <p:ext uri="{BB962C8B-B14F-4D97-AF65-F5344CB8AC3E}">
        <p14:creationId xmlns:p14="http://schemas.microsoft.com/office/powerpoint/2010/main" val="776140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53</a:t>
            </a:fld>
            <a:endParaRPr lang="en-US" dirty="0"/>
          </a:p>
        </p:txBody>
      </p:sp>
    </p:spTree>
    <p:extLst>
      <p:ext uri="{BB962C8B-B14F-4D97-AF65-F5344CB8AC3E}">
        <p14:creationId xmlns:p14="http://schemas.microsoft.com/office/powerpoint/2010/main" val="7138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54</a:t>
            </a:fld>
            <a:endParaRPr lang="en-US" dirty="0"/>
          </a:p>
        </p:txBody>
      </p:sp>
    </p:spTree>
    <p:extLst>
      <p:ext uri="{BB962C8B-B14F-4D97-AF65-F5344CB8AC3E}">
        <p14:creationId xmlns:p14="http://schemas.microsoft.com/office/powerpoint/2010/main" val="1804479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56</a:t>
            </a:fld>
            <a:endParaRPr lang="en-US" dirty="0"/>
          </a:p>
        </p:txBody>
      </p:sp>
    </p:spTree>
    <p:extLst>
      <p:ext uri="{BB962C8B-B14F-4D97-AF65-F5344CB8AC3E}">
        <p14:creationId xmlns:p14="http://schemas.microsoft.com/office/powerpoint/2010/main" val="622340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57</a:t>
            </a:fld>
            <a:endParaRPr lang="en-US" dirty="0"/>
          </a:p>
        </p:txBody>
      </p:sp>
    </p:spTree>
    <p:extLst>
      <p:ext uri="{BB962C8B-B14F-4D97-AF65-F5344CB8AC3E}">
        <p14:creationId xmlns:p14="http://schemas.microsoft.com/office/powerpoint/2010/main" val="4152302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58</a:t>
            </a:fld>
            <a:endParaRPr lang="en-US" dirty="0"/>
          </a:p>
        </p:txBody>
      </p:sp>
    </p:spTree>
    <p:extLst>
      <p:ext uri="{BB962C8B-B14F-4D97-AF65-F5344CB8AC3E}">
        <p14:creationId xmlns:p14="http://schemas.microsoft.com/office/powerpoint/2010/main" val="260968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2165901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59</a:t>
            </a:fld>
            <a:endParaRPr lang="en-US" dirty="0"/>
          </a:p>
        </p:txBody>
      </p:sp>
    </p:spTree>
    <p:extLst>
      <p:ext uri="{BB962C8B-B14F-4D97-AF65-F5344CB8AC3E}">
        <p14:creationId xmlns:p14="http://schemas.microsoft.com/office/powerpoint/2010/main" val="2037929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60</a:t>
            </a:fld>
            <a:endParaRPr lang="en-US" dirty="0"/>
          </a:p>
        </p:txBody>
      </p:sp>
    </p:spTree>
    <p:extLst>
      <p:ext uri="{BB962C8B-B14F-4D97-AF65-F5344CB8AC3E}">
        <p14:creationId xmlns:p14="http://schemas.microsoft.com/office/powerpoint/2010/main" val="4123240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61</a:t>
            </a:fld>
            <a:endParaRPr lang="en-US" dirty="0"/>
          </a:p>
        </p:txBody>
      </p:sp>
    </p:spTree>
    <p:extLst>
      <p:ext uri="{BB962C8B-B14F-4D97-AF65-F5344CB8AC3E}">
        <p14:creationId xmlns:p14="http://schemas.microsoft.com/office/powerpoint/2010/main" val="1564119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62</a:t>
            </a:fld>
            <a:endParaRPr lang="en-US" dirty="0"/>
          </a:p>
        </p:txBody>
      </p:sp>
    </p:spTree>
    <p:extLst>
      <p:ext uri="{BB962C8B-B14F-4D97-AF65-F5344CB8AC3E}">
        <p14:creationId xmlns:p14="http://schemas.microsoft.com/office/powerpoint/2010/main" val="3749986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63</a:t>
            </a:fld>
            <a:endParaRPr lang="en-US" dirty="0"/>
          </a:p>
        </p:txBody>
      </p:sp>
    </p:spTree>
    <p:extLst>
      <p:ext uri="{BB962C8B-B14F-4D97-AF65-F5344CB8AC3E}">
        <p14:creationId xmlns:p14="http://schemas.microsoft.com/office/powerpoint/2010/main" val="2264643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64</a:t>
            </a:fld>
            <a:endParaRPr lang="en-US" dirty="0"/>
          </a:p>
        </p:txBody>
      </p:sp>
    </p:spTree>
    <p:extLst>
      <p:ext uri="{BB962C8B-B14F-4D97-AF65-F5344CB8AC3E}">
        <p14:creationId xmlns:p14="http://schemas.microsoft.com/office/powerpoint/2010/main" val="1739542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65</a:t>
            </a:fld>
            <a:endParaRPr lang="en-US" dirty="0"/>
          </a:p>
        </p:txBody>
      </p:sp>
    </p:spTree>
    <p:extLst>
      <p:ext uri="{BB962C8B-B14F-4D97-AF65-F5344CB8AC3E}">
        <p14:creationId xmlns:p14="http://schemas.microsoft.com/office/powerpoint/2010/main" val="1022690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66</a:t>
            </a:fld>
            <a:endParaRPr lang="en-US" dirty="0"/>
          </a:p>
        </p:txBody>
      </p:sp>
    </p:spTree>
    <p:extLst>
      <p:ext uri="{BB962C8B-B14F-4D97-AF65-F5344CB8AC3E}">
        <p14:creationId xmlns:p14="http://schemas.microsoft.com/office/powerpoint/2010/main" val="1009483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67</a:t>
            </a:fld>
            <a:endParaRPr lang="en-US" dirty="0"/>
          </a:p>
        </p:txBody>
      </p:sp>
    </p:spTree>
    <p:extLst>
      <p:ext uri="{BB962C8B-B14F-4D97-AF65-F5344CB8AC3E}">
        <p14:creationId xmlns:p14="http://schemas.microsoft.com/office/powerpoint/2010/main" val="2870491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68</a:t>
            </a:fld>
            <a:endParaRPr lang="en-US" dirty="0"/>
          </a:p>
        </p:txBody>
      </p:sp>
    </p:spTree>
    <p:extLst>
      <p:ext uri="{BB962C8B-B14F-4D97-AF65-F5344CB8AC3E}">
        <p14:creationId xmlns:p14="http://schemas.microsoft.com/office/powerpoint/2010/main" val="337452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16123629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73</a:t>
            </a:fld>
            <a:endParaRPr lang="en-US" dirty="0"/>
          </a:p>
        </p:txBody>
      </p:sp>
    </p:spTree>
    <p:extLst>
      <p:ext uri="{BB962C8B-B14F-4D97-AF65-F5344CB8AC3E}">
        <p14:creationId xmlns:p14="http://schemas.microsoft.com/office/powerpoint/2010/main" val="1792078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74</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3747963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272357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286775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8/29/2022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8/29/2022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8/29/2022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8/29/2022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8/29/2022</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8/29/2022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8/29/2022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8/29/2022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8/29/2022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8/29/2022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8/29/2022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1.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981E6A2-4656-4CFE-9BF4-39D81EE2CA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096000"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xmlns="" id="{050E78D6-F072-48E7-8270-20EFBDD26F36}"/>
              </a:ext>
            </a:extLst>
          </p:cNvPr>
          <p:cNvSpPr>
            <a:spLocks noGrp="1"/>
          </p:cNvSpPr>
          <p:nvPr>
            <p:ph type="ctrTitle"/>
          </p:nvPr>
        </p:nvSpPr>
        <p:spPr>
          <a:xfrm>
            <a:off x="804672" y="2594153"/>
            <a:ext cx="4486656" cy="1231106"/>
          </a:xfrm>
          <a:noFill/>
          <a:ln>
            <a:solidFill>
              <a:srgbClr val="00CC99"/>
            </a:solidFill>
          </a:ln>
          <a:effectLst>
            <a:glow rad="152400">
              <a:schemeClr val="tx1">
                <a:alpha val="13000"/>
              </a:schemeClr>
            </a:glow>
          </a:effectLst>
        </p:spPr>
        <p:txBody>
          <a:bodyPr>
            <a:normAutofit/>
          </a:bodyPr>
          <a:lstStyle/>
          <a:p>
            <a:r>
              <a:rPr lang="en-US" sz="3000" dirty="0" smtClean="0">
                <a:solidFill>
                  <a:srgbClr val="00CC99"/>
                </a:solidFill>
              </a:rPr>
              <a:t>IPL ANALYSIS </a:t>
            </a:r>
            <a:endParaRPr lang="en-US" sz="3000" dirty="0">
              <a:solidFill>
                <a:srgbClr val="00CC99"/>
              </a:solidFill>
            </a:endParaRPr>
          </a:p>
        </p:txBody>
      </p:sp>
      <p:sp>
        <p:nvSpPr>
          <p:cNvPr id="3" name="Subtitle 2">
            <a:extLst>
              <a:ext uri="{FF2B5EF4-FFF2-40B4-BE49-F238E27FC236}">
                <a16:creationId xmlns:a16="http://schemas.microsoft.com/office/drawing/2014/main" xmlns="" id="{3FC7BD98-5486-489C-BAA0-A69CEFF691B3}"/>
              </a:ext>
            </a:extLst>
          </p:cNvPr>
          <p:cNvSpPr>
            <a:spLocks noGrp="1"/>
          </p:cNvSpPr>
          <p:nvPr>
            <p:ph type="subTitle" idx="1"/>
          </p:nvPr>
        </p:nvSpPr>
        <p:spPr>
          <a:xfrm>
            <a:off x="804672" y="3981814"/>
            <a:ext cx="4486656" cy="1726655"/>
          </a:xfrm>
        </p:spPr>
        <p:txBody>
          <a:bodyPr>
            <a:normAutofit/>
          </a:bodyPr>
          <a:lstStyle/>
          <a:p>
            <a:r>
              <a:rPr lang="en-US" sz="1800" dirty="0" smtClean="0">
                <a:solidFill>
                  <a:srgbClr val="00CC99"/>
                </a:solidFill>
              </a:rPr>
              <a:t>            </a:t>
            </a:r>
          </a:p>
          <a:p>
            <a:r>
              <a:rPr lang="en-US" sz="1800" dirty="0">
                <a:solidFill>
                  <a:srgbClr val="00CC99"/>
                </a:solidFill>
              </a:rPr>
              <a:t> </a:t>
            </a:r>
            <a:r>
              <a:rPr lang="en-US" sz="1800" dirty="0" smtClean="0">
                <a:solidFill>
                  <a:srgbClr val="00CC99"/>
                </a:solidFill>
              </a:rPr>
              <a:t>          By-</a:t>
            </a:r>
          </a:p>
          <a:p>
            <a:r>
              <a:rPr lang="en-US" sz="1800" dirty="0" smtClean="0">
                <a:solidFill>
                  <a:srgbClr val="00CC99"/>
                </a:solidFill>
              </a:rPr>
              <a:t>                                             KAYATHRI N </a:t>
            </a:r>
          </a:p>
          <a:p>
            <a:r>
              <a:rPr lang="en-US" sz="1800" dirty="0" smtClean="0">
                <a:solidFill>
                  <a:srgbClr val="00CC99"/>
                </a:solidFill>
              </a:rPr>
              <a:t>                                              21/PMTA/006</a:t>
            </a:r>
            <a:endParaRPr lang="en-US" sz="1800" dirty="0">
              <a:solidFill>
                <a:srgbClr val="00CC99"/>
              </a:solidFill>
            </a:endParaRPr>
          </a:p>
        </p:txBody>
      </p:sp>
      <p:pic>
        <p:nvPicPr>
          <p:cNvPr id="5" name="Picture 4" descr="Finance trade numbers">
            <a:extLst>
              <a:ext uri="{FF2B5EF4-FFF2-40B4-BE49-F238E27FC236}">
                <a16:creationId xmlns:a16="http://schemas.microsoft.com/office/drawing/2014/main" xmlns=""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704779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 name="Content Placeholder 6"/>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650907" y="0"/>
            <a:ext cx="7541091" cy="6858000"/>
          </a:xfrm>
          <a:prstGeom prst="rect">
            <a:avLst/>
          </a:prstGeom>
        </p:spPr>
      </p:pic>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I</a:t>
            </a:r>
            <a:r>
              <a:rPr lang="en-US" sz="3600" dirty="0" smtClean="0">
                <a:solidFill>
                  <a:srgbClr val="00CC99"/>
                </a:solidFill>
              </a:rPr>
              <a:t>n </a:t>
            </a:r>
            <a:r>
              <a:rPr lang="en-US" sz="3600" dirty="0">
                <a:solidFill>
                  <a:srgbClr val="00CC99"/>
                </a:solidFill>
              </a:rPr>
              <a:t>2011 there were 73 matches, in 2012 there were 74 matches, and in 2013 there were 76 matches.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Number of matches played in each season</a:t>
            </a:r>
            <a:endParaRPr lang="en-IN" sz="3600" b="1" dirty="0">
              <a:solidFill>
                <a:srgbClr val="00CC99"/>
              </a:solidFill>
            </a:endParaRPr>
          </a:p>
        </p:txBody>
      </p:sp>
    </p:spTree>
    <p:extLst>
      <p:ext uri="{BB962C8B-B14F-4D97-AF65-F5344CB8AC3E}">
        <p14:creationId xmlns:p14="http://schemas.microsoft.com/office/powerpoint/2010/main" val="1934923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I</a:t>
            </a:r>
            <a:r>
              <a:rPr lang="en-US" sz="3600" dirty="0" smtClean="0">
                <a:solidFill>
                  <a:srgbClr val="00CC99"/>
                </a:solidFill>
              </a:rPr>
              <a:t>n </a:t>
            </a:r>
            <a:r>
              <a:rPr lang="en-US" sz="3600" dirty="0">
                <a:solidFill>
                  <a:srgbClr val="00CC99"/>
                </a:solidFill>
              </a:rPr>
              <a:t>2011 there were 73 matches, in 2012 there were 74 matches, and in 2013 there were 76 matches.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Total runs scored across different </a:t>
            </a:r>
            <a:r>
              <a:rPr lang="en-US" sz="3600" b="1" dirty="0" smtClean="0">
                <a:solidFill>
                  <a:srgbClr val="00CC99"/>
                </a:solidFill>
              </a:rPr>
              <a:t>seasons</a:t>
            </a:r>
            <a:endParaRPr lang="en-IN" sz="3600" b="1" dirty="0">
              <a:solidFill>
                <a:srgbClr val="00CC99"/>
              </a:solidFill>
            </a:endParaRP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654295" y="0"/>
            <a:ext cx="7537703" cy="6858000"/>
          </a:xfrm>
          <a:prstGeom prst="rect">
            <a:avLst/>
          </a:prstGeom>
        </p:spPr>
      </p:pic>
    </p:spTree>
    <p:extLst>
      <p:ext uri="{BB962C8B-B14F-4D97-AF65-F5344CB8AC3E}">
        <p14:creationId xmlns:p14="http://schemas.microsoft.com/office/powerpoint/2010/main" val="2292557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S Ravi has umpired 121 times and followed by HDPK </a:t>
            </a:r>
            <a:r>
              <a:rPr lang="en-US" sz="3600" dirty="0" err="1" smtClean="0">
                <a:solidFill>
                  <a:srgbClr val="00CC99"/>
                </a:solidFill>
              </a:rPr>
              <a:t>Dharmasena</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Who has umpired the most</a:t>
            </a:r>
            <a:r>
              <a:rPr lang="en-US" sz="3600" b="1" dirty="0" smtClean="0">
                <a:solidFill>
                  <a:srgbClr val="00CC99"/>
                </a:solidFill>
              </a:rPr>
              <a:t>?</a:t>
            </a:r>
            <a:endParaRPr lang="en-IN" sz="3600" b="1" dirty="0">
              <a:solidFill>
                <a:srgbClr val="00CC99"/>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640577" y="0"/>
            <a:ext cx="7551422" cy="6858000"/>
          </a:xfrm>
          <a:prstGeom prst="rect">
            <a:avLst/>
          </a:prstGeom>
        </p:spPr>
      </p:pic>
    </p:spTree>
    <p:extLst>
      <p:ext uri="{BB962C8B-B14F-4D97-AF65-F5344CB8AC3E}">
        <p14:creationId xmlns:p14="http://schemas.microsoft.com/office/powerpoint/2010/main" val="1160557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Highest number of four in a season was is 2013 season while season 2009 had the lowest count of 4's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Total number of boundaries in each </a:t>
            </a:r>
            <a:r>
              <a:rPr lang="en-US" sz="3600" b="1" dirty="0" smtClean="0">
                <a:solidFill>
                  <a:srgbClr val="00CC99"/>
                </a:solidFill>
              </a:rPr>
              <a:t>season</a:t>
            </a:r>
            <a:endParaRPr lang="en-IN" sz="3600" b="1" dirty="0">
              <a:solidFill>
                <a:srgbClr val="00CC99"/>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54296" y="0"/>
            <a:ext cx="7537703" cy="6858000"/>
          </a:xfrm>
          <a:prstGeom prst="rect">
            <a:avLst/>
          </a:prstGeom>
        </p:spPr>
      </p:pic>
    </p:spTree>
    <p:extLst>
      <p:ext uri="{BB962C8B-B14F-4D97-AF65-F5344CB8AC3E}">
        <p14:creationId xmlns:p14="http://schemas.microsoft.com/office/powerpoint/2010/main" val="325602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In season 2018, the maximum number of sixes were hit while the lowest was observed in season 2009.</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Total number of sixes in each season</a:t>
            </a:r>
            <a:endParaRPr lang="en-IN" sz="3600" b="1" dirty="0">
              <a:solidFill>
                <a:srgbClr val="00CC99"/>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640577" y="0"/>
            <a:ext cx="7551422" cy="6858000"/>
          </a:xfrm>
          <a:prstGeom prst="rect">
            <a:avLst/>
          </a:prstGeom>
        </p:spPr>
      </p:pic>
    </p:spTree>
    <p:extLst>
      <p:ext uri="{BB962C8B-B14F-4D97-AF65-F5344CB8AC3E}">
        <p14:creationId xmlns:p14="http://schemas.microsoft.com/office/powerpoint/2010/main" val="3331085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Out 0f 19 matches Rising Pune </a:t>
            </a:r>
            <a:r>
              <a:rPr lang="en-US" sz="3600" dirty="0" err="1">
                <a:solidFill>
                  <a:srgbClr val="00CC99"/>
                </a:solidFill>
              </a:rPr>
              <a:t>S</a:t>
            </a:r>
            <a:r>
              <a:rPr lang="en-US" sz="3600" dirty="0" err="1" smtClean="0">
                <a:solidFill>
                  <a:srgbClr val="00CC99"/>
                </a:solidFill>
              </a:rPr>
              <a:t>upergiants</a:t>
            </a:r>
            <a:r>
              <a:rPr lang="en-US" sz="3600" dirty="0" smtClean="0">
                <a:solidFill>
                  <a:srgbClr val="00CC99"/>
                </a:solidFill>
              </a:rPr>
              <a:t> </a:t>
            </a:r>
            <a:r>
              <a:rPr lang="en-US" sz="3600" dirty="0">
                <a:solidFill>
                  <a:srgbClr val="00CC99"/>
                </a:solidFill>
              </a:rPr>
              <a:t>won 2 matches in limited overs in 2016</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Limited over matches</a:t>
            </a:r>
            <a:endParaRPr lang="en-IN" sz="3600" b="1" dirty="0">
              <a:solidFill>
                <a:srgbClr val="00CC99"/>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587236" y="0"/>
            <a:ext cx="7604764" cy="6858000"/>
          </a:xfrm>
          <a:prstGeom prst="rect">
            <a:avLst/>
          </a:prstGeom>
        </p:spPr>
      </p:pic>
    </p:spTree>
    <p:extLst>
      <p:ext uri="{BB962C8B-B14F-4D97-AF65-F5344CB8AC3E}">
        <p14:creationId xmlns:p14="http://schemas.microsoft.com/office/powerpoint/2010/main" val="3412514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C99"/>
              </a:solidFill>
            </a:endParaRPr>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CC99"/>
              </a:solidFill>
            </a:endParaRPr>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smtClean="0">
                <a:solidFill>
                  <a:srgbClr val="00CC99"/>
                </a:solidFill>
              </a:rPr>
              <a:t>Total matches = 816</a:t>
            </a:r>
          </a:p>
          <a:p>
            <a:r>
              <a:rPr lang="en-US" sz="3600" dirty="0" smtClean="0">
                <a:solidFill>
                  <a:srgbClr val="00CC99"/>
                </a:solidFill>
              </a:rPr>
              <a:t>Super over = 13 </a:t>
            </a:r>
          </a:p>
          <a:p>
            <a:r>
              <a:rPr lang="en-US" sz="3600" dirty="0" smtClean="0">
                <a:solidFill>
                  <a:srgbClr val="00CC99"/>
                </a:solidFill>
              </a:rPr>
              <a:t>Limited  overs = 19</a:t>
            </a:r>
          </a:p>
          <a:p>
            <a:r>
              <a:rPr lang="en-US" sz="3600" dirty="0" smtClean="0">
                <a:solidFill>
                  <a:srgbClr val="00CC99"/>
                </a:solidFill>
              </a:rPr>
              <a:t>Called off = 4</a:t>
            </a:r>
          </a:p>
          <a:p>
            <a:r>
              <a:rPr lang="en-US" sz="3200" dirty="0" smtClean="0">
                <a:solidFill>
                  <a:srgbClr val="00CC99"/>
                </a:solidFill>
              </a:rPr>
              <a:t>Normal matches </a:t>
            </a:r>
            <a:r>
              <a:rPr lang="en-US" sz="3600" dirty="0" smtClean="0">
                <a:solidFill>
                  <a:srgbClr val="00CC99"/>
                </a:solidFill>
              </a:rPr>
              <a:t>=780</a:t>
            </a: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Super over matches</a:t>
            </a:r>
            <a:endParaRPr lang="en-IN" sz="3600" b="1">
              <a:solidFill>
                <a:srgbClr val="00CC99"/>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640577" y="0"/>
            <a:ext cx="7551422" cy="6858000"/>
          </a:xfrm>
          <a:prstGeom prst="rect">
            <a:avLst/>
          </a:prstGeom>
        </p:spPr>
      </p:pic>
    </p:spTree>
    <p:extLst>
      <p:ext uri="{BB962C8B-B14F-4D97-AF65-F5344CB8AC3E}">
        <p14:creationId xmlns:p14="http://schemas.microsoft.com/office/powerpoint/2010/main" val="962627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When compared to any other season more matches were played in 2011, 2012, and </a:t>
            </a:r>
            <a:r>
              <a:rPr lang="en-US" sz="3200" b="1" dirty="0" smtClean="0">
                <a:solidFill>
                  <a:srgbClr val="00CC99"/>
                </a:solidFill>
              </a:rPr>
              <a:t>2013</a:t>
            </a:r>
            <a:endParaRPr lang="en-US" sz="3200" b="1" dirty="0">
              <a:solidFill>
                <a:srgbClr val="00CC99"/>
              </a:solidFill>
            </a:endParaRPr>
          </a:p>
          <a:p>
            <a:pPr marL="571500" indent="-571500">
              <a:buFont typeface="Wingdings" panose="05000000000000000000" pitchFamily="2" charset="2"/>
              <a:buChar char="v"/>
            </a:pPr>
            <a:endParaRPr lang="en-US" sz="3200" b="1" dirty="0" smtClean="0">
              <a:solidFill>
                <a:srgbClr val="00CC99"/>
              </a:solidFill>
            </a:endParaRPr>
          </a:p>
          <a:p>
            <a:pPr marL="571500" indent="-571500">
              <a:buFont typeface="Wingdings" panose="05000000000000000000" pitchFamily="2" charset="2"/>
              <a:buChar char="v"/>
            </a:pPr>
            <a:r>
              <a:rPr lang="en-US" sz="3200" b="1" dirty="0" smtClean="0">
                <a:solidFill>
                  <a:srgbClr val="00CC99"/>
                </a:solidFill>
              </a:rPr>
              <a:t>It </a:t>
            </a:r>
            <a:r>
              <a:rPr lang="en-US" sz="3200" b="1" dirty="0">
                <a:solidFill>
                  <a:srgbClr val="00CC99"/>
                </a:solidFill>
              </a:rPr>
              <a:t>is not a surprise that these seasons have the highest total run score. But the average run across the season shows a different story that season 2018 has the highest average score and it is the same year when Chennai Super Kings and Rajasthan royal gave a comeback after their ban </a:t>
            </a:r>
            <a:endParaRPr lang="en-US" sz="3200" b="1" dirty="0" smtClean="0">
              <a:solidFill>
                <a:srgbClr val="00CC99"/>
              </a:solidFill>
            </a:endParaRPr>
          </a:p>
        </p:txBody>
      </p:sp>
    </p:spTree>
    <p:extLst>
      <p:ext uri="{BB962C8B-B14F-4D97-AF65-F5344CB8AC3E}">
        <p14:creationId xmlns:p14="http://schemas.microsoft.com/office/powerpoint/2010/main" val="2023118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His shows the significance of Chennai Super Kings and Rajasthan Royals in </a:t>
            </a:r>
            <a:r>
              <a:rPr lang="en-US" sz="3200" b="1" dirty="0" smtClean="0">
                <a:solidFill>
                  <a:srgbClr val="00CC99"/>
                </a:solidFill>
              </a:rPr>
              <a:t>IPL</a:t>
            </a:r>
          </a:p>
          <a:p>
            <a:pPr marL="571500" indent="-571500">
              <a:buFont typeface="Wingdings" panose="05000000000000000000" pitchFamily="2" charset="2"/>
              <a:buChar char="v"/>
            </a:pPr>
            <a:endParaRPr lang="en-US" sz="3200" b="1" dirty="0">
              <a:solidFill>
                <a:srgbClr val="00CC99"/>
              </a:solidFill>
            </a:endParaRPr>
          </a:p>
          <a:p>
            <a:pPr marL="571500" indent="-571500">
              <a:buFont typeface="Wingdings" panose="05000000000000000000" pitchFamily="2" charset="2"/>
              <a:buChar char="v"/>
            </a:pPr>
            <a:r>
              <a:rPr lang="en-US" sz="3200" b="1" dirty="0">
                <a:solidFill>
                  <a:srgbClr val="00CC99"/>
                </a:solidFill>
              </a:rPr>
              <a:t>Most number of boundaries were hit in the 2013 season but the most number of sixes were hit in the year 2018 in which Chennai super kings was the one who contributed the most with 145 sixes. We can predict that this may also be due to their comeback after the </a:t>
            </a:r>
            <a:r>
              <a:rPr lang="en-US" sz="3200" b="1" dirty="0" smtClean="0">
                <a:solidFill>
                  <a:srgbClr val="00CC99"/>
                </a:solidFill>
              </a:rPr>
              <a:t>ban</a:t>
            </a:r>
            <a:endParaRPr lang="en-IN" sz="3200" b="1" dirty="0">
              <a:solidFill>
                <a:srgbClr val="00CC99"/>
              </a:solidFill>
            </a:endParaRPr>
          </a:p>
          <a:p>
            <a:pPr marL="571500" indent="-571500">
              <a:buFont typeface="Wingdings" panose="05000000000000000000" pitchFamily="2" charset="2"/>
              <a:buChar char="v"/>
            </a:pPr>
            <a:endParaRPr lang="en-US" sz="3200" b="1" dirty="0" smtClean="0">
              <a:solidFill>
                <a:srgbClr val="00CC99"/>
              </a:solidFill>
            </a:endParaRPr>
          </a:p>
        </p:txBody>
      </p:sp>
    </p:spTree>
    <p:extLst>
      <p:ext uri="{BB962C8B-B14F-4D97-AF65-F5344CB8AC3E}">
        <p14:creationId xmlns:p14="http://schemas.microsoft.com/office/powerpoint/2010/main" val="2783044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C9DE503-F7C2-4A40-83F4-4DE931E7D9DE}"/>
              </a:ext>
            </a:extLst>
          </p:cNvPr>
          <p:cNvSpPr>
            <a:spLocks noGrp="1"/>
          </p:cNvSpPr>
          <p:nvPr>
            <p:ph type="title"/>
          </p:nvPr>
        </p:nvSpPr>
        <p:spPr>
          <a:xfrm>
            <a:off x="643467" y="2681103"/>
            <a:ext cx="3363974" cy="1495794"/>
          </a:xfrm>
          <a:noFill/>
          <a:ln>
            <a:solidFill>
              <a:srgbClr val="00CC99"/>
            </a:solidFill>
          </a:ln>
          <a:effectLst>
            <a:glow rad="152400">
              <a:schemeClr val="bg1">
                <a:alpha val="13000"/>
              </a:schemeClr>
            </a:glow>
          </a:effectLst>
        </p:spPr>
        <p:txBody>
          <a:bodyPr wrap="square">
            <a:normAutofit/>
          </a:bodyPr>
          <a:lstStyle/>
          <a:p>
            <a:r>
              <a:rPr lang="en-US" dirty="0" smtClean="0">
                <a:solidFill>
                  <a:srgbClr val="00CC99"/>
                </a:solidFill>
              </a:rPr>
              <a:t>Analysis on IPL data </a:t>
            </a:r>
            <a:endParaRPr lang="en-US" dirty="0">
              <a:solidFill>
                <a:srgbClr val="00CC99"/>
              </a:solidFill>
            </a:endParaRPr>
          </a:p>
        </p:txBody>
      </p:sp>
      <p:pic>
        <p:nvPicPr>
          <p:cNvPr id="4" name="Picture 3" descr="Finance trade numbers">
            <a:extLst>
              <a:ext uri="{FF2B5EF4-FFF2-40B4-BE49-F238E27FC236}">
                <a16:creationId xmlns:a16="http://schemas.microsoft.com/office/drawing/2014/main" xmlns=""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xmlns="" id="{51938B4F-26EE-4238-880D-3CE26A7E4AED}"/>
              </a:ext>
            </a:extLst>
          </p:cNvPr>
          <p:cNvGraphicFramePr>
            <a:graphicFrameLocks noGrp="1"/>
          </p:cNvGraphicFramePr>
          <p:nvPr>
            <p:ph idx="1"/>
            <p:extLst>
              <p:ext uri="{D42A27DB-BD31-4B8C-83A1-F6EECF244321}">
                <p14:modId xmlns:p14="http://schemas.microsoft.com/office/powerpoint/2010/main" val="43235555"/>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3259701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Mumbai Indians have won the most tosses 106 times and followed by both Sunrisers Hyderabad and Delhi Capitals have won the tosses 100 times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Team which has won the most of the tosses</a:t>
            </a:r>
            <a:endParaRPr lang="en-IN" sz="3600" b="1" dirty="0">
              <a:solidFill>
                <a:srgbClr val="00CC99"/>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54296" y="0"/>
            <a:ext cx="7537703" cy="6858000"/>
          </a:xfrm>
          <a:prstGeom prst="rect">
            <a:avLst/>
          </a:prstGeom>
        </p:spPr>
      </p:pic>
    </p:spTree>
    <p:extLst>
      <p:ext uri="{BB962C8B-B14F-4D97-AF65-F5344CB8AC3E}">
        <p14:creationId xmlns:p14="http://schemas.microsoft.com/office/powerpoint/2010/main" val="14908675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T</a:t>
            </a:r>
            <a:r>
              <a:rPr lang="en-US" sz="3600" dirty="0" smtClean="0">
                <a:solidFill>
                  <a:srgbClr val="00CC99"/>
                </a:solidFill>
              </a:rPr>
              <a:t>he pie </a:t>
            </a:r>
            <a:r>
              <a:rPr lang="en-US" sz="3600" dirty="0">
                <a:solidFill>
                  <a:srgbClr val="00CC99"/>
                </a:solidFill>
              </a:rPr>
              <a:t>chart </a:t>
            </a:r>
            <a:r>
              <a:rPr lang="en-US" sz="3600" dirty="0" smtClean="0">
                <a:solidFill>
                  <a:srgbClr val="00CC99"/>
                </a:solidFill>
              </a:rPr>
              <a:t>imply </a:t>
            </a:r>
            <a:r>
              <a:rPr lang="en-US" sz="3600" dirty="0">
                <a:solidFill>
                  <a:srgbClr val="00CC99"/>
                </a:solidFill>
              </a:rPr>
              <a:t>that winning the </a:t>
            </a:r>
            <a:r>
              <a:rPr lang="en-US" sz="3600" dirty="0" smtClean="0">
                <a:solidFill>
                  <a:srgbClr val="00CC99"/>
                </a:solidFill>
              </a:rPr>
              <a:t>toss has no relation in </a:t>
            </a:r>
            <a:r>
              <a:rPr lang="en-US" sz="3600" dirty="0">
                <a:solidFill>
                  <a:srgbClr val="00CC99"/>
                </a:solidFill>
              </a:rPr>
              <a:t>winning the match</a:t>
            </a:r>
            <a:r>
              <a:rPr lang="en-US" sz="3600" b="1" dirty="0">
                <a:solidFill>
                  <a:srgbClr val="00CC99"/>
                </a:solidFill>
              </a:rPr>
              <a:t>.</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Does winning the toss implies winning the match</a:t>
            </a:r>
            <a:endParaRPr lang="en-IN" sz="3600" b="1" dirty="0">
              <a:solidFill>
                <a:srgbClr val="00CC99"/>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97602" y="0"/>
            <a:ext cx="7494397" cy="6858000"/>
          </a:xfrm>
          <a:prstGeom prst="rect">
            <a:avLst/>
          </a:prstGeom>
        </p:spPr>
      </p:pic>
    </p:spTree>
    <p:extLst>
      <p:ext uri="{BB962C8B-B14F-4D97-AF65-F5344CB8AC3E}">
        <p14:creationId xmlns:p14="http://schemas.microsoft.com/office/powerpoint/2010/main" val="883732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C99"/>
              </a:solidFill>
            </a:endParaRPr>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CC99"/>
              </a:solidFill>
            </a:endParaRPr>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 I</a:t>
            </a:r>
            <a:r>
              <a:rPr lang="en-US" sz="3600" dirty="0" smtClean="0">
                <a:solidFill>
                  <a:srgbClr val="00CC99"/>
                </a:solidFill>
              </a:rPr>
              <a:t>t </a:t>
            </a:r>
            <a:r>
              <a:rPr lang="en-US" sz="3600" dirty="0">
                <a:solidFill>
                  <a:srgbClr val="00CC99"/>
                </a:solidFill>
              </a:rPr>
              <a:t>is clear that most of the teams who won the toss chose to field first.</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Decision of team after winning the toss</a:t>
            </a:r>
            <a:endParaRPr lang="en-IN" sz="3600" b="1" dirty="0">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40577" y="0"/>
            <a:ext cx="7551422" cy="6858000"/>
          </a:xfrm>
          <a:prstGeom prst="rect">
            <a:avLst/>
          </a:prstGeom>
        </p:spPr>
      </p:pic>
    </p:spTree>
    <p:extLst>
      <p:ext uri="{BB962C8B-B14F-4D97-AF65-F5344CB8AC3E}">
        <p14:creationId xmlns:p14="http://schemas.microsoft.com/office/powerpoint/2010/main" val="350332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C99"/>
              </a:solidFill>
            </a:endParaRPr>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00CC99"/>
              </a:solidFill>
            </a:endParaRPr>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Season wise on the years 2016, 2017, 2018, and 2019 teams have consecutively selected to field</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Toss decisions across seasons</a:t>
            </a:r>
            <a:endParaRPr lang="en-IN" sz="3600" b="1">
              <a:solidFill>
                <a:srgbClr val="00CC99"/>
              </a:solidFill>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40577" y="0"/>
            <a:ext cx="7551422" cy="6858000"/>
          </a:xfrm>
          <a:prstGeom prst="rect">
            <a:avLst/>
          </a:prstGeom>
        </p:spPr>
      </p:pic>
    </p:spTree>
    <p:extLst>
      <p:ext uri="{BB962C8B-B14F-4D97-AF65-F5344CB8AC3E}">
        <p14:creationId xmlns:p14="http://schemas.microsoft.com/office/powerpoint/2010/main" val="11310864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9738"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we could infer most of the teams who played in M </a:t>
            </a:r>
            <a:r>
              <a:rPr lang="en-US" sz="3600" dirty="0" err="1">
                <a:solidFill>
                  <a:srgbClr val="00CC99"/>
                </a:solidFill>
              </a:rPr>
              <a:t>Chinnaswamy</a:t>
            </a:r>
            <a:r>
              <a:rPr lang="en-US" sz="3600" dirty="0">
                <a:solidFill>
                  <a:srgbClr val="00CC99"/>
                </a:solidFill>
              </a:rPr>
              <a:t> stadium chose to field first</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Toss decision in each venue</a:t>
            </a:r>
            <a:endParaRPr lang="en-IN" sz="3600" b="1" dirty="0">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54295" y="0"/>
            <a:ext cx="7537704" cy="6858000"/>
          </a:xfrm>
          <a:prstGeom prst="rect">
            <a:avLst/>
          </a:prstGeom>
        </p:spPr>
      </p:pic>
    </p:spTree>
    <p:extLst>
      <p:ext uri="{BB962C8B-B14F-4D97-AF65-F5344CB8AC3E}">
        <p14:creationId xmlns:p14="http://schemas.microsoft.com/office/powerpoint/2010/main" val="545653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As soon as, we talk about any game there rises a question, does winning the toss implies winnings the match? This analysis has proven this statement is totally </a:t>
            </a:r>
            <a:r>
              <a:rPr lang="en-US" sz="3200" b="1" dirty="0" smtClean="0">
                <a:solidFill>
                  <a:srgbClr val="00CC99"/>
                </a:solidFill>
              </a:rPr>
              <a:t>wrong</a:t>
            </a:r>
          </a:p>
          <a:p>
            <a:pPr marL="571500" indent="-571500">
              <a:buFont typeface="Wingdings" panose="05000000000000000000" pitchFamily="2" charset="2"/>
              <a:buChar char="v"/>
            </a:pPr>
            <a:endParaRPr lang="en-US" sz="3200" b="1" dirty="0">
              <a:solidFill>
                <a:srgbClr val="00CC99"/>
              </a:solidFill>
            </a:endParaRPr>
          </a:p>
          <a:p>
            <a:pPr marL="571500" indent="-571500">
              <a:buFont typeface="Wingdings" panose="05000000000000000000" pitchFamily="2" charset="2"/>
              <a:buChar char="v"/>
            </a:pPr>
            <a:r>
              <a:rPr lang="en-US" sz="3200" b="1" dirty="0">
                <a:solidFill>
                  <a:srgbClr val="00CC99"/>
                </a:solidFill>
              </a:rPr>
              <a:t>We can also infer from the graph that the toss decision for most of the teams in M. A. Chidambaram Stadium, </a:t>
            </a:r>
            <a:r>
              <a:rPr lang="en-US" sz="3200" b="1" dirty="0" err="1">
                <a:solidFill>
                  <a:srgbClr val="00CC99"/>
                </a:solidFill>
              </a:rPr>
              <a:t>chepuk</a:t>
            </a:r>
            <a:r>
              <a:rPr lang="en-US" sz="3200" b="1" dirty="0">
                <a:solidFill>
                  <a:srgbClr val="00CC99"/>
                </a:solidFill>
              </a:rPr>
              <a:t>, Chennai is batting first. But in the usual case, they go ahead with fielding if it was any other stadium this is due to the pitch and weather in </a:t>
            </a:r>
            <a:r>
              <a:rPr lang="en-US" sz="3200" b="1" dirty="0" smtClean="0">
                <a:solidFill>
                  <a:srgbClr val="00CC99"/>
                </a:solidFill>
              </a:rPr>
              <a:t>Chennai</a:t>
            </a:r>
            <a:endParaRPr lang="en-US" sz="3200" b="1" dirty="0">
              <a:solidFill>
                <a:srgbClr val="00CC99"/>
              </a:solidFill>
            </a:endParaRPr>
          </a:p>
        </p:txBody>
      </p:sp>
    </p:spTree>
    <p:extLst>
      <p:ext uri="{BB962C8B-B14F-4D97-AF65-F5344CB8AC3E}">
        <p14:creationId xmlns:p14="http://schemas.microsoft.com/office/powerpoint/2010/main" val="5420125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1528297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9739"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The team Mumbai Indians won 5 tournaments and secondly the team Chennai Super Kings won 3 tournaments.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3600" b="1" dirty="0" smtClean="0">
                <a:solidFill>
                  <a:srgbClr val="00CC99"/>
                </a:solidFill>
              </a:rPr>
              <a:t>Recursive tournament winners </a:t>
            </a:r>
            <a:endParaRPr lang="en-IN" sz="3600" b="1" dirty="0">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54296" y="34290"/>
            <a:ext cx="7537703" cy="6823710"/>
          </a:xfrm>
          <a:prstGeom prst="rect">
            <a:avLst/>
          </a:prstGeom>
        </p:spPr>
      </p:pic>
    </p:spTree>
    <p:extLst>
      <p:ext uri="{BB962C8B-B14F-4D97-AF65-F5344CB8AC3E}">
        <p14:creationId xmlns:p14="http://schemas.microsoft.com/office/powerpoint/2010/main" val="3493603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a:solidFill>
                  <a:srgbClr val="00CC99"/>
                </a:solidFill>
              </a:rPr>
              <a:t>Mumbai Indians have played the most matches(203), followed by Sunrisers Hyderabad (199)</a:t>
            </a:r>
            <a:endParaRPr lang="en-IN" sz="3600" b="1">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Total number of matches played by a team</a:t>
            </a:r>
            <a:endParaRPr lang="en-IN" sz="3600" b="1">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54295" y="-12383"/>
            <a:ext cx="7537703" cy="6870383"/>
          </a:xfrm>
          <a:prstGeom prst="rect">
            <a:avLst/>
          </a:prstGeom>
        </p:spPr>
      </p:pic>
    </p:spTree>
    <p:extLst>
      <p:ext uri="{BB962C8B-B14F-4D97-AF65-F5344CB8AC3E}">
        <p14:creationId xmlns:p14="http://schemas.microsoft.com/office/powerpoint/2010/main" val="178664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17167195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a:solidFill>
                  <a:srgbClr val="00CC99"/>
                </a:solidFill>
              </a:rPr>
              <a:t>Mumbai Indians had won the most matches(120), followed by Chennai Super Kings (106)</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Most number of wins</a:t>
            </a:r>
            <a:endParaRPr lang="en-IN" sz="3600" b="1">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54295" y="0"/>
            <a:ext cx="7537703" cy="6858000"/>
          </a:xfrm>
          <a:prstGeom prst="rect">
            <a:avLst/>
          </a:prstGeom>
        </p:spPr>
      </p:pic>
    </p:spTree>
    <p:extLst>
      <p:ext uri="{BB962C8B-B14F-4D97-AF65-F5344CB8AC3E}">
        <p14:creationId xmlns:p14="http://schemas.microsoft.com/office/powerpoint/2010/main" val="1098126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a:solidFill>
                  <a:srgbClr val="00CC99"/>
                </a:solidFill>
              </a:rPr>
              <a:t>Chennai Super Kings have the highest win % of 59.5, followed by Mumbai Indians (59.11) and Kolkata Knight Riders(51.56).</a:t>
            </a:r>
            <a:endParaRPr lang="en-IN" sz="3600" b="1">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Total win %by each team</a:t>
            </a:r>
            <a:endParaRPr lang="en-IN" sz="3600" b="1">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54295" y="0"/>
            <a:ext cx="7537703" cy="6858000"/>
          </a:xfrm>
          <a:prstGeom prst="rect">
            <a:avLst/>
          </a:prstGeom>
        </p:spPr>
      </p:pic>
    </p:spTree>
    <p:extLst>
      <p:ext uri="{BB962C8B-B14F-4D97-AF65-F5344CB8AC3E}">
        <p14:creationId xmlns:p14="http://schemas.microsoft.com/office/powerpoint/2010/main" val="1550235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Royal Challengers Bangalore </a:t>
            </a:r>
            <a:r>
              <a:rPr lang="en-US" sz="3600" dirty="0" smtClean="0">
                <a:solidFill>
                  <a:srgbClr val="00CC99"/>
                </a:solidFill>
              </a:rPr>
              <a:t>median </a:t>
            </a:r>
            <a:r>
              <a:rPr lang="en-US" sz="3600" dirty="0">
                <a:solidFill>
                  <a:srgbClr val="00CC99"/>
                </a:solidFill>
              </a:rPr>
              <a:t>values are better than other teams while batting </a:t>
            </a:r>
            <a:r>
              <a:rPr lang="en-US" sz="3600" dirty="0" smtClean="0">
                <a:solidFill>
                  <a:srgbClr val="00CC99"/>
                </a:solidFill>
              </a:rPr>
              <a:t>first and Gujarat lions median is good in second innings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Innings-wise comparison</a:t>
            </a:r>
            <a:endParaRPr lang="en-IN" sz="3600" b="1">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837175" y="0"/>
            <a:ext cx="7354825" cy="370332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459921" y="3788410"/>
            <a:ext cx="7732079" cy="3069590"/>
          </a:xfrm>
          <a:prstGeom prst="rect">
            <a:avLst/>
          </a:prstGeom>
        </p:spPr>
      </p:pic>
    </p:spTree>
    <p:extLst>
      <p:ext uri="{BB962C8B-B14F-4D97-AF65-F5344CB8AC3E}">
        <p14:creationId xmlns:p14="http://schemas.microsoft.com/office/powerpoint/2010/main" val="2282703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a:solidFill>
                  <a:srgbClr val="00CC99"/>
                </a:solidFill>
              </a:rPr>
              <a:t>200+ runs were scored by Royal Challengers Bangalore in 18 matches, followed by Chennai Super Kings who scored 200+ runs in 17 matches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Teams who scored 200+ runs</a:t>
            </a:r>
            <a:endParaRPr lang="en-IN" sz="3600" b="1">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40576" y="0"/>
            <a:ext cx="7551423" cy="6858000"/>
          </a:xfrm>
          <a:prstGeom prst="rect">
            <a:avLst/>
          </a:prstGeom>
        </p:spPr>
      </p:pic>
    </p:spTree>
    <p:extLst>
      <p:ext uri="{BB962C8B-B14F-4D97-AF65-F5344CB8AC3E}">
        <p14:creationId xmlns:p14="http://schemas.microsoft.com/office/powerpoint/2010/main" val="166362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a:solidFill>
                  <a:srgbClr val="00CC99"/>
                </a:solidFill>
              </a:rPr>
              <a:t>Chennai super kings won 6 matches by chasing 200+ runs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Teams won by chasing 200+ runs </a:t>
            </a:r>
            <a:endParaRPr lang="en-IN" sz="3600" b="1">
              <a:solidFill>
                <a:srgbClr val="00CC99"/>
              </a:solidFill>
            </a:endParaRPr>
          </a:p>
        </p:txBody>
      </p:sp>
      <p:pic>
        <p:nvPicPr>
          <p:cNvPr id="2" name="Picture 1"/>
          <p:cNvPicPr>
            <a:picLocks noChangeAspect="1"/>
          </p:cNvPicPr>
          <p:nvPr/>
        </p:nvPicPr>
        <p:blipFill>
          <a:blip r:embed="rId3"/>
          <a:stretch>
            <a:fillRect/>
          </a:stretch>
        </p:blipFill>
        <p:spPr>
          <a:xfrm>
            <a:off x="4654296" y="0"/>
            <a:ext cx="7537703" cy="6858000"/>
          </a:xfrm>
          <a:prstGeom prst="rect">
            <a:avLst/>
          </a:prstGeom>
        </p:spPr>
      </p:pic>
    </p:spTree>
    <p:extLst>
      <p:ext uri="{BB962C8B-B14F-4D97-AF65-F5344CB8AC3E}">
        <p14:creationId xmlns:p14="http://schemas.microsoft.com/office/powerpoint/2010/main" val="28011110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Mumbai Indians have scored the highest runs in their last four overs followed by Royal Challenges Bangalore</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Teams performance in the last four overs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4" cy="6858000"/>
          </a:xfrm>
          <a:prstGeom prst="rect">
            <a:avLst/>
          </a:prstGeom>
        </p:spPr>
      </p:pic>
    </p:spTree>
    <p:extLst>
      <p:ext uri="{BB962C8B-B14F-4D97-AF65-F5344CB8AC3E}">
        <p14:creationId xmlns:p14="http://schemas.microsoft.com/office/powerpoint/2010/main" val="460276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Sunrisers Hyderabad has scored the highest runs in the first six overs followed by Mumbai Indians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Teams performance in power play</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0"/>
            <a:ext cx="7551422" cy="6858000"/>
          </a:xfrm>
          <a:prstGeom prst="rect">
            <a:avLst/>
          </a:prstGeom>
        </p:spPr>
      </p:pic>
    </p:spTree>
    <p:extLst>
      <p:ext uri="{BB962C8B-B14F-4D97-AF65-F5344CB8AC3E}">
        <p14:creationId xmlns:p14="http://schemas.microsoft.com/office/powerpoint/2010/main" val="11228887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Mumbai Indians won 62 matches followed by Chennai super kings won 53 matches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Top five teams which won matches by runs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54710"/>
            <a:ext cx="7537703" cy="6803290"/>
          </a:xfrm>
          <a:prstGeom prst="rect">
            <a:avLst/>
          </a:prstGeom>
        </p:spPr>
      </p:pic>
    </p:spTree>
    <p:extLst>
      <p:ext uri="{BB962C8B-B14F-4D97-AF65-F5344CB8AC3E}">
        <p14:creationId xmlns:p14="http://schemas.microsoft.com/office/powerpoint/2010/main" val="25064271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Kolkata knight riders won 57 matches followed by Mumbai Indians won 56 matches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Top 5</a:t>
            </a:r>
            <a:r>
              <a:rPr lang="en-US" sz="3600" b="1" dirty="0" smtClean="0">
                <a:solidFill>
                  <a:srgbClr val="00CC99"/>
                </a:solidFill>
              </a:rPr>
              <a:t> </a:t>
            </a:r>
            <a:r>
              <a:rPr lang="en-US" sz="3600" b="1" dirty="0">
                <a:solidFill>
                  <a:srgbClr val="00CC99"/>
                </a:solidFill>
              </a:rPr>
              <a:t>teams which won matches by wickets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752594" y="0"/>
            <a:ext cx="7439405" cy="6858000"/>
          </a:xfrm>
          <a:prstGeom prst="rect">
            <a:avLst/>
          </a:prstGeom>
        </p:spPr>
      </p:pic>
    </p:spTree>
    <p:extLst>
      <p:ext uri="{BB962C8B-B14F-4D97-AF65-F5344CB8AC3E}">
        <p14:creationId xmlns:p14="http://schemas.microsoft.com/office/powerpoint/2010/main" val="1218286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Mumbai Indians </a:t>
            </a:r>
          </a:p>
          <a:p>
            <a:r>
              <a:rPr lang="en-US" sz="3200" b="1" dirty="0">
                <a:solidFill>
                  <a:srgbClr val="00CC99"/>
                </a:solidFill>
              </a:rPr>
              <a:t>Mumbai Indians have played the most number of matches when compared to other teams but their winning percentage is slightly low when compared to Chennai super kings. They are best at batting and also in bowling but they need to be focused on getting 200+ </a:t>
            </a:r>
            <a:r>
              <a:rPr lang="en-US" sz="3200" b="1" dirty="0" smtClean="0">
                <a:solidFill>
                  <a:srgbClr val="00CC99"/>
                </a:solidFill>
              </a:rPr>
              <a:t>runs</a:t>
            </a:r>
          </a:p>
          <a:p>
            <a:endParaRPr lang="en-US" sz="3200" b="1" dirty="0">
              <a:solidFill>
                <a:srgbClr val="00CC99"/>
              </a:solidFill>
            </a:endParaRPr>
          </a:p>
          <a:p>
            <a:pPr marL="571500" indent="-571500">
              <a:buFont typeface="Wingdings" panose="05000000000000000000" pitchFamily="2" charset="2"/>
              <a:buChar char="v"/>
            </a:pPr>
            <a:r>
              <a:rPr lang="en-US" sz="3200" b="1" dirty="0">
                <a:solidFill>
                  <a:srgbClr val="00CC99"/>
                </a:solidFill>
              </a:rPr>
              <a:t>Chennai Super Kings </a:t>
            </a:r>
          </a:p>
          <a:p>
            <a:r>
              <a:rPr lang="en-US" sz="3200" b="1" dirty="0">
                <a:solidFill>
                  <a:srgbClr val="00CC99"/>
                </a:solidFill>
              </a:rPr>
              <a:t>The winner percentage of Chennai Super Kings is high and in 17 matches they got 200+ moreover they won 6 matches by chasing the 200+ runs. Their batting and bowling order is also </a:t>
            </a:r>
            <a:r>
              <a:rPr lang="en-US" sz="3200" b="1" dirty="0" smtClean="0">
                <a:solidFill>
                  <a:srgbClr val="00CC99"/>
                </a:solidFill>
              </a:rPr>
              <a:t>good</a:t>
            </a:r>
            <a:endParaRPr lang="en-US" sz="3200" b="1" dirty="0">
              <a:solidFill>
                <a:srgbClr val="00CC99"/>
              </a:solidFill>
            </a:endParaRPr>
          </a:p>
        </p:txBody>
      </p:sp>
    </p:spTree>
    <p:extLst>
      <p:ext uri="{BB962C8B-B14F-4D97-AF65-F5344CB8AC3E}">
        <p14:creationId xmlns:p14="http://schemas.microsoft.com/office/powerpoint/2010/main" val="253900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15115107-5DA3-4397-A1DA-67705DAE1EC2}"/>
              </a:ext>
            </a:extLst>
          </p:cNvPr>
          <p:cNvSpPr>
            <a:spLocks noGrp="1"/>
          </p:cNvSpPr>
          <p:nvPr>
            <p:ph type="title"/>
          </p:nvPr>
        </p:nvSpPr>
        <p:spPr>
          <a:xfrm>
            <a:off x="643466" y="2681103"/>
            <a:ext cx="3539913" cy="1495794"/>
          </a:xfrm>
          <a:noFill/>
          <a:ln w="31750" cap="sq">
            <a:solidFill>
              <a:srgbClr val="00CC99"/>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rgbClr val="00CC99"/>
                </a:solidFill>
              </a:rPr>
              <a:t>introduction</a:t>
            </a:r>
            <a:endParaRPr lang="en-US" dirty="0">
              <a:solidFill>
                <a:srgbClr val="00CC99"/>
              </a:solidFill>
            </a:endParaRPr>
          </a:p>
        </p:txBody>
      </p:sp>
      <p:sp>
        <p:nvSpPr>
          <p:cNvPr id="3" name="Content Placeholder 2"/>
          <p:cNvSpPr>
            <a:spLocks noGrp="1"/>
          </p:cNvSpPr>
          <p:nvPr>
            <p:ph idx="1"/>
          </p:nvPr>
        </p:nvSpPr>
        <p:spPr>
          <a:xfrm>
            <a:off x="4650908" y="327017"/>
            <a:ext cx="7541092" cy="6530983"/>
          </a:xfrm>
        </p:spPr>
        <p:txBody>
          <a:bodyPr>
            <a:noAutofit/>
          </a:bodyPr>
          <a:lstStyle/>
          <a:p>
            <a:pPr marL="0" indent="0">
              <a:buNone/>
            </a:pPr>
            <a:r>
              <a:rPr lang="en-US" sz="3600" dirty="0">
                <a:solidFill>
                  <a:srgbClr val="002060"/>
                </a:solidFill>
              </a:rPr>
              <a:t>The Indian Premier League (IPL), also officially known as TATA IPL for sponsorship reasons, is a professional men's Twenty20 cricket league, contested by ten teams based out of seven Indian cities and three Indian states. The league was founded by the Board of Control for Cricket in India (BCCI) in 2007. It is usually held between March and May of every year.</a:t>
            </a:r>
            <a:endParaRPr lang="en-IN" sz="3600" b="1" dirty="0">
              <a:solidFill>
                <a:srgbClr val="002060"/>
              </a:solidFill>
            </a:endParaRPr>
          </a:p>
        </p:txBody>
      </p:sp>
    </p:spTree>
    <p:extLst>
      <p:ext uri="{BB962C8B-B14F-4D97-AF65-F5344CB8AC3E}">
        <p14:creationId xmlns:p14="http://schemas.microsoft.com/office/powerpoint/2010/main" val="1001506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Royal Challengers Bangalore </a:t>
            </a:r>
            <a:endParaRPr lang="en-US" sz="3200" b="1" dirty="0" smtClean="0">
              <a:solidFill>
                <a:srgbClr val="00CC99"/>
              </a:solidFill>
            </a:endParaRPr>
          </a:p>
          <a:p>
            <a:pPr marL="571500" indent="-571500">
              <a:buFont typeface="Wingdings" panose="05000000000000000000" pitchFamily="2" charset="2"/>
              <a:buChar char="v"/>
            </a:pPr>
            <a:endParaRPr lang="en-US" sz="3200" b="1" dirty="0">
              <a:solidFill>
                <a:srgbClr val="00CC99"/>
              </a:solidFill>
            </a:endParaRPr>
          </a:p>
          <a:p>
            <a:r>
              <a:rPr lang="en-US" sz="3200" b="1" dirty="0">
                <a:solidFill>
                  <a:srgbClr val="00CC99"/>
                </a:solidFill>
              </a:rPr>
              <a:t>Royal Challengers Bangalore got 200+ runs in 18 matches which is the highest among all the teams. Their batting order is strong but bowling is quite weak. When compared to their team this team has chosen to field more while top teams like Mumbai Indians and Chennai super kings maintain their fielding and batting percentage. This may be the place where they have to focus </a:t>
            </a:r>
            <a:r>
              <a:rPr lang="en-US" sz="3200" b="1" dirty="0" smtClean="0">
                <a:solidFill>
                  <a:srgbClr val="00CC99"/>
                </a:solidFill>
              </a:rPr>
              <a:t>on</a:t>
            </a:r>
            <a:endParaRPr lang="en-US" sz="3200" b="1" dirty="0">
              <a:solidFill>
                <a:srgbClr val="00CC99"/>
              </a:solidFill>
            </a:endParaRPr>
          </a:p>
        </p:txBody>
      </p:sp>
    </p:spTree>
    <p:extLst>
      <p:ext uri="{BB962C8B-B14F-4D97-AF65-F5344CB8AC3E}">
        <p14:creationId xmlns:p14="http://schemas.microsoft.com/office/powerpoint/2010/main" val="2825661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Sunrises Hyderabad </a:t>
            </a:r>
            <a:endParaRPr lang="en-US" sz="3200" b="1" dirty="0" smtClean="0">
              <a:solidFill>
                <a:srgbClr val="00CC99"/>
              </a:solidFill>
            </a:endParaRPr>
          </a:p>
          <a:p>
            <a:pPr marL="571500" indent="-571500">
              <a:buFont typeface="Wingdings" panose="05000000000000000000" pitchFamily="2" charset="2"/>
              <a:buChar char="v"/>
            </a:pPr>
            <a:endParaRPr lang="en-US" sz="3200" b="1" dirty="0">
              <a:solidFill>
                <a:srgbClr val="00CC99"/>
              </a:solidFill>
            </a:endParaRPr>
          </a:p>
          <a:p>
            <a:r>
              <a:rPr lang="en-US" sz="3200" b="1" dirty="0">
                <a:solidFill>
                  <a:srgbClr val="00CC99"/>
                </a:solidFill>
              </a:rPr>
              <a:t>Sunrises Hyderabad is best at using the power play but in the flow of the match they lose consistency </a:t>
            </a:r>
            <a:endParaRPr lang="en-US" sz="3200" b="1" dirty="0" smtClean="0">
              <a:solidFill>
                <a:srgbClr val="00CC99"/>
              </a:solidFill>
            </a:endParaRPr>
          </a:p>
          <a:p>
            <a:endParaRPr lang="en-US" sz="3200" b="1" dirty="0">
              <a:solidFill>
                <a:srgbClr val="00CC99"/>
              </a:solidFill>
            </a:endParaRPr>
          </a:p>
          <a:p>
            <a:pPr marL="571500" indent="-571500">
              <a:buFont typeface="Wingdings" panose="05000000000000000000" pitchFamily="2" charset="2"/>
              <a:buChar char="v"/>
            </a:pPr>
            <a:r>
              <a:rPr lang="en-US" sz="3200" b="1" dirty="0">
                <a:solidFill>
                  <a:srgbClr val="00CC99"/>
                </a:solidFill>
              </a:rPr>
              <a:t>Kolkata Knight Riders </a:t>
            </a:r>
            <a:endParaRPr lang="en-US" sz="3200" b="1" dirty="0" smtClean="0">
              <a:solidFill>
                <a:srgbClr val="00CC99"/>
              </a:solidFill>
            </a:endParaRPr>
          </a:p>
          <a:p>
            <a:pPr marL="571500" indent="-571500">
              <a:buFont typeface="Wingdings" panose="05000000000000000000" pitchFamily="2" charset="2"/>
              <a:buChar char="v"/>
            </a:pPr>
            <a:endParaRPr lang="en-US" sz="3200" b="1" dirty="0">
              <a:solidFill>
                <a:srgbClr val="00CC99"/>
              </a:solidFill>
            </a:endParaRPr>
          </a:p>
          <a:p>
            <a:r>
              <a:rPr lang="en-US" sz="3200" b="1" dirty="0">
                <a:solidFill>
                  <a:srgbClr val="00CC99"/>
                </a:solidFill>
              </a:rPr>
              <a:t>Kolkata Knight Riders have won more matches my wickets this shows that their bowling team is strong. But their batting order is </a:t>
            </a:r>
            <a:r>
              <a:rPr lang="en-US" sz="3200" b="1" dirty="0" smtClean="0">
                <a:solidFill>
                  <a:srgbClr val="00CC99"/>
                </a:solidFill>
              </a:rPr>
              <a:t>weak</a:t>
            </a:r>
            <a:endParaRPr lang="en-US" sz="3200" b="1" dirty="0">
              <a:solidFill>
                <a:srgbClr val="00CC99"/>
              </a:solidFill>
            </a:endParaRPr>
          </a:p>
        </p:txBody>
      </p:sp>
    </p:spTree>
    <p:extLst>
      <p:ext uri="{BB962C8B-B14F-4D97-AF65-F5344CB8AC3E}">
        <p14:creationId xmlns:p14="http://schemas.microsoft.com/office/powerpoint/2010/main" val="18011832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24883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This graph says most number of matches is played in Mumbai</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Number of matches played in each city</a:t>
            </a:r>
            <a:endParaRPr lang="en-IN" sz="3600" b="1" dirty="0">
              <a:solidFill>
                <a:srgbClr val="00CC99"/>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640577" y="57150"/>
            <a:ext cx="7551422" cy="6800850"/>
          </a:xfrm>
          <a:prstGeom prst="rect">
            <a:avLst/>
          </a:prstGeom>
        </p:spPr>
      </p:pic>
    </p:spTree>
    <p:extLst>
      <p:ext uri="{BB962C8B-B14F-4D97-AF65-F5344CB8AC3E}">
        <p14:creationId xmlns:p14="http://schemas.microsoft.com/office/powerpoint/2010/main" val="1163671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smtClean="0">
                <a:solidFill>
                  <a:srgbClr val="00CC99"/>
                </a:solidFill>
              </a:rPr>
              <a:t>M </a:t>
            </a:r>
            <a:r>
              <a:rPr lang="en-US" sz="3600" b="1" dirty="0" err="1">
                <a:solidFill>
                  <a:srgbClr val="00CC99"/>
                </a:solidFill>
              </a:rPr>
              <a:t>Chinnaswamy</a:t>
            </a:r>
            <a:r>
              <a:rPr lang="en-US" sz="3600" b="1" dirty="0">
                <a:solidFill>
                  <a:srgbClr val="00CC99"/>
                </a:solidFill>
              </a:rPr>
              <a:t> stadium has hosted the highest number of matches compared to other stadiums.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Number of matches played in each venue</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5" y="57150"/>
            <a:ext cx="7537703" cy="6800850"/>
          </a:xfrm>
          <a:prstGeom prst="rect">
            <a:avLst/>
          </a:prstGeom>
        </p:spPr>
      </p:pic>
    </p:spTree>
    <p:extLst>
      <p:ext uri="{BB962C8B-B14F-4D97-AF65-F5344CB8AC3E}">
        <p14:creationId xmlns:p14="http://schemas.microsoft.com/office/powerpoint/2010/main" val="21666607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we can infer that there is more win while the team is playing in their home ground only in 2020 and </a:t>
            </a:r>
            <a:r>
              <a:rPr lang="en-US" sz="3600" b="1" dirty="0" smtClean="0">
                <a:solidFill>
                  <a:srgbClr val="00CC99"/>
                </a:solidFill>
              </a:rPr>
              <a:t>2009</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Wins of teams in home city vs others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0"/>
            <a:ext cx="7551422" cy="6858000"/>
          </a:xfrm>
          <a:prstGeom prst="rect">
            <a:avLst/>
          </a:prstGeom>
        </p:spPr>
      </p:pic>
    </p:spTree>
    <p:extLst>
      <p:ext uri="{BB962C8B-B14F-4D97-AF65-F5344CB8AC3E}">
        <p14:creationId xmlns:p14="http://schemas.microsoft.com/office/powerpoint/2010/main" val="623138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Wins on their home ground are very high because of the support and encouragement the team gets on their home ground and they are practicing in the same ground for a long time these made the team members to known about the pitch condition very well this may be the reasons for their </a:t>
            </a:r>
            <a:r>
              <a:rPr lang="en-US" sz="3200" b="1" dirty="0" smtClean="0">
                <a:solidFill>
                  <a:srgbClr val="00CC99"/>
                </a:solidFill>
              </a:rPr>
              <a:t>win</a:t>
            </a:r>
            <a:endParaRPr lang="en-IN" sz="3200" b="1" dirty="0">
              <a:solidFill>
                <a:srgbClr val="00CC99"/>
              </a:solidFill>
            </a:endParaRPr>
          </a:p>
        </p:txBody>
      </p:sp>
    </p:spTree>
    <p:extLst>
      <p:ext uri="{BB962C8B-B14F-4D97-AF65-F5344CB8AC3E}">
        <p14:creationId xmlns:p14="http://schemas.microsoft.com/office/powerpoint/2010/main" val="2644252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10688949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dirty="0">
                <a:solidFill>
                  <a:srgbClr val="00CC99"/>
                </a:solidFill>
              </a:rPr>
              <a:t>Dwayne Bravo won the Purple Cap award in 2013, with 32 wickets.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Top player in purple cap</a:t>
            </a:r>
            <a:endParaRPr lang="en-IN" sz="3600" b="1" dirty="0">
              <a:solidFill>
                <a:srgbClr val="00CC99"/>
              </a:solidFill>
            </a:endParaRPr>
          </a:p>
        </p:txBody>
      </p:sp>
      <p:pic>
        <p:nvPicPr>
          <p:cNvPr id="3" name="Picture 2"/>
          <p:cNvPicPr>
            <a:picLocks noChangeAspect="1"/>
          </p:cNvPicPr>
          <p:nvPr/>
        </p:nvPicPr>
        <p:blipFill>
          <a:blip r:embed="rId3"/>
          <a:stretch>
            <a:fillRect/>
          </a:stretch>
        </p:blipFill>
        <p:spPr>
          <a:xfrm>
            <a:off x="4640577" y="0"/>
            <a:ext cx="7551423" cy="6858000"/>
          </a:xfrm>
          <a:prstGeom prst="rect">
            <a:avLst/>
          </a:prstGeom>
        </p:spPr>
      </p:pic>
    </p:spTree>
    <p:extLst>
      <p:ext uri="{BB962C8B-B14F-4D97-AF65-F5344CB8AC3E}">
        <p14:creationId xmlns:p14="http://schemas.microsoft.com/office/powerpoint/2010/main" val="1533544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SL </a:t>
            </a:r>
            <a:r>
              <a:rPr lang="en-US" sz="3600" b="1" dirty="0" err="1">
                <a:solidFill>
                  <a:srgbClr val="00CC99"/>
                </a:solidFill>
              </a:rPr>
              <a:t>Malinga</a:t>
            </a:r>
            <a:r>
              <a:rPr lang="en-US" sz="3600" b="1" dirty="0">
                <a:solidFill>
                  <a:srgbClr val="00CC99"/>
                </a:solidFill>
              </a:rPr>
              <a:t> got more wickets(188) when compared to other </a:t>
            </a:r>
            <a:r>
              <a:rPr lang="en-US" sz="3600" b="1" dirty="0" smtClean="0">
                <a:solidFill>
                  <a:srgbClr val="00CC99"/>
                </a:solidFill>
              </a:rPr>
              <a:t>bowlers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Top five bowlers who got most number of wickets</a:t>
            </a:r>
            <a:endParaRPr lang="en-IN" sz="3600" b="1" dirty="0">
              <a:solidFill>
                <a:srgbClr val="00CC99"/>
              </a:solidFill>
            </a:endParaRPr>
          </a:p>
        </p:txBody>
      </p:sp>
      <p:pic>
        <p:nvPicPr>
          <p:cNvPr id="3" name="Picture 2"/>
          <p:cNvPicPr>
            <a:picLocks noChangeAspect="1"/>
          </p:cNvPicPr>
          <p:nvPr/>
        </p:nvPicPr>
        <p:blipFill>
          <a:blip r:embed="rId3"/>
          <a:stretch>
            <a:fillRect/>
          </a:stretch>
        </p:blipFill>
        <p:spPr>
          <a:xfrm>
            <a:off x="4654295" y="0"/>
            <a:ext cx="7537703" cy="6858000"/>
          </a:xfrm>
          <a:prstGeom prst="rect">
            <a:avLst/>
          </a:prstGeom>
        </p:spPr>
      </p:pic>
    </p:spTree>
    <p:extLst>
      <p:ext uri="{BB962C8B-B14F-4D97-AF65-F5344CB8AC3E}">
        <p14:creationId xmlns:p14="http://schemas.microsoft.com/office/powerpoint/2010/main" val="3583423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15115107-5DA3-4397-A1DA-67705DAE1EC2}"/>
              </a:ext>
            </a:extLst>
          </p:cNvPr>
          <p:cNvSpPr>
            <a:spLocks noGrp="1"/>
          </p:cNvSpPr>
          <p:nvPr>
            <p:ph type="title"/>
          </p:nvPr>
        </p:nvSpPr>
        <p:spPr>
          <a:xfrm>
            <a:off x="643466" y="2681103"/>
            <a:ext cx="3539913" cy="1495794"/>
          </a:xfrm>
          <a:noFill/>
          <a:ln w="31750" cap="sq">
            <a:solidFill>
              <a:srgbClr val="00CC99"/>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smtClean="0">
                <a:solidFill>
                  <a:srgbClr val="00CC99"/>
                </a:solidFill>
              </a:rPr>
              <a:t>Teams list </a:t>
            </a:r>
            <a:br>
              <a:rPr lang="en-US" dirty="0" smtClean="0">
                <a:solidFill>
                  <a:srgbClr val="00CC99"/>
                </a:solidFill>
              </a:rPr>
            </a:br>
            <a:r>
              <a:rPr lang="en-US" dirty="0" smtClean="0">
                <a:solidFill>
                  <a:srgbClr val="00CC99"/>
                </a:solidFill>
              </a:rPr>
              <a:t>(2008-2020)</a:t>
            </a:r>
            <a:endParaRPr lang="en-US" dirty="0">
              <a:solidFill>
                <a:srgbClr val="00CC99"/>
              </a:solidFill>
            </a:endParaRPr>
          </a:p>
        </p:txBody>
      </p:sp>
      <p:sp>
        <p:nvSpPr>
          <p:cNvPr id="3" name="Content Placeholder 2"/>
          <p:cNvSpPr>
            <a:spLocks noGrp="1"/>
          </p:cNvSpPr>
          <p:nvPr>
            <p:ph idx="1"/>
          </p:nvPr>
        </p:nvSpPr>
        <p:spPr>
          <a:xfrm>
            <a:off x="4826844" y="327017"/>
            <a:ext cx="7365155" cy="6530983"/>
          </a:xfrm>
        </p:spPr>
        <p:txBody>
          <a:bodyPr>
            <a:noAutofit/>
          </a:bodyPr>
          <a:lstStyle/>
          <a:p>
            <a:pPr marL="0" indent="0">
              <a:buNone/>
            </a:pPr>
            <a:r>
              <a:rPr lang="en-US" sz="3600" dirty="0" smtClean="0">
                <a:solidFill>
                  <a:srgbClr val="002060"/>
                </a:solidFill>
              </a:rPr>
              <a:t>.</a:t>
            </a:r>
            <a:endParaRPr lang="en-IN" sz="3600" b="1" dirty="0">
              <a:solidFill>
                <a:srgbClr val="00206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3410" t="24912" r="24772" b="16832"/>
          <a:stretch/>
        </p:blipFill>
        <p:spPr>
          <a:xfrm>
            <a:off x="4654295" y="0"/>
            <a:ext cx="7537703" cy="6858000"/>
          </a:xfrm>
          <a:prstGeom prst="rect">
            <a:avLst/>
          </a:prstGeom>
        </p:spPr>
      </p:pic>
    </p:spTree>
    <p:extLst>
      <p:ext uri="{BB962C8B-B14F-4D97-AF65-F5344CB8AC3E}">
        <p14:creationId xmlns:p14="http://schemas.microsoft.com/office/powerpoint/2010/main" val="3804884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err="1" smtClean="0">
                <a:solidFill>
                  <a:srgbClr val="00CC99"/>
                </a:solidFill>
              </a:rPr>
              <a:t>Harbajan</a:t>
            </a:r>
            <a:r>
              <a:rPr lang="en-US" sz="3600" b="1" dirty="0" smtClean="0">
                <a:solidFill>
                  <a:srgbClr val="00CC99"/>
                </a:solidFill>
              </a:rPr>
              <a:t> </a:t>
            </a:r>
            <a:r>
              <a:rPr lang="en-US" sz="3600" b="1" dirty="0" err="1" smtClean="0">
                <a:solidFill>
                  <a:srgbClr val="00CC99"/>
                </a:solidFill>
              </a:rPr>
              <a:t>singh</a:t>
            </a:r>
            <a:r>
              <a:rPr lang="en-US" sz="3600" b="1" dirty="0" smtClean="0">
                <a:solidFill>
                  <a:srgbClr val="00CC99"/>
                </a:solidFill>
              </a:rPr>
              <a:t> has got most number of dot balls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3600" b="1">
                <a:solidFill>
                  <a:srgbClr val="00CC99"/>
                </a:solidFill>
              </a:rPr>
              <a:t>Most dot balls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60807"/>
            <a:ext cx="7551422" cy="6797193"/>
          </a:xfrm>
          <a:prstGeom prst="rect">
            <a:avLst/>
          </a:prstGeom>
        </p:spPr>
      </p:pic>
    </p:spTree>
    <p:extLst>
      <p:ext uri="{BB962C8B-B14F-4D97-AF65-F5344CB8AC3E}">
        <p14:creationId xmlns:p14="http://schemas.microsoft.com/office/powerpoint/2010/main" val="439383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S Sreesanth’s no ball count is high when compared to other bowlers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No ball count of bowlers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3" cy="6858000"/>
          </a:xfrm>
          <a:prstGeom prst="rect">
            <a:avLst/>
          </a:prstGeom>
        </p:spPr>
      </p:pic>
    </p:spTree>
    <p:extLst>
      <p:ext uri="{BB962C8B-B14F-4D97-AF65-F5344CB8AC3E}">
        <p14:creationId xmlns:p14="http://schemas.microsoft.com/office/powerpoint/2010/main" val="8345812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SL Malinga and DJ Bravo have given the same number of wides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3600" b="1">
                <a:solidFill>
                  <a:srgbClr val="00CC99"/>
                </a:solidFill>
              </a:rPr>
              <a:t>Wides count of bowlers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3" cy="6858000"/>
          </a:xfrm>
          <a:prstGeom prst="rect">
            <a:avLst/>
          </a:prstGeom>
        </p:spPr>
      </p:pic>
    </p:spTree>
    <p:extLst>
      <p:ext uri="{BB962C8B-B14F-4D97-AF65-F5344CB8AC3E}">
        <p14:creationId xmlns:p14="http://schemas.microsoft.com/office/powerpoint/2010/main" val="11981312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smtClean="0">
                <a:solidFill>
                  <a:srgbClr val="00CC99"/>
                </a:solidFill>
              </a:rPr>
              <a:t>UT  </a:t>
            </a:r>
            <a:r>
              <a:rPr lang="en-US" sz="3600" b="1" dirty="0">
                <a:solidFill>
                  <a:srgbClr val="00CC99"/>
                </a:solidFill>
              </a:rPr>
              <a:t>Yadav has highest average run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Average of runs given by the bowlers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3" cy="6858000"/>
          </a:xfrm>
          <a:prstGeom prst="rect">
            <a:avLst/>
          </a:prstGeom>
        </p:spPr>
      </p:pic>
    </p:spTree>
    <p:extLst>
      <p:ext uri="{BB962C8B-B14F-4D97-AF65-F5344CB8AC3E}">
        <p14:creationId xmlns:p14="http://schemas.microsoft.com/office/powerpoint/2010/main" val="33501351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DJ Bravo, D Faulkner, M </a:t>
            </a:r>
            <a:r>
              <a:rPr lang="en-US" sz="3200" b="1" dirty="0" err="1">
                <a:solidFill>
                  <a:srgbClr val="00CC99"/>
                </a:solidFill>
              </a:rPr>
              <a:t>Morkel</a:t>
            </a:r>
            <a:r>
              <a:rPr lang="en-US" sz="3200" b="1" dirty="0">
                <a:solidFill>
                  <a:srgbClr val="00CC99"/>
                </a:solidFill>
              </a:rPr>
              <a:t>, SL </a:t>
            </a:r>
            <a:r>
              <a:rPr lang="en-US" sz="3200" b="1" dirty="0" err="1">
                <a:solidFill>
                  <a:srgbClr val="00CC99"/>
                </a:solidFill>
              </a:rPr>
              <a:t>Malinga</a:t>
            </a:r>
            <a:r>
              <a:rPr lang="en-US" sz="3200" b="1" dirty="0">
                <a:solidFill>
                  <a:srgbClr val="00CC99"/>
                </a:solidFill>
              </a:rPr>
              <a:t>, and K </a:t>
            </a:r>
            <a:r>
              <a:rPr lang="en-US" sz="3200" b="1" dirty="0" err="1">
                <a:solidFill>
                  <a:srgbClr val="00CC99"/>
                </a:solidFill>
              </a:rPr>
              <a:t>Rabada</a:t>
            </a:r>
            <a:r>
              <a:rPr lang="en-US" sz="3200" b="1" dirty="0">
                <a:solidFill>
                  <a:srgbClr val="00CC99"/>
                </a:solidFill>
              </a:rPr>
              <a:t> are those who got the purple cap with the most number of </a:t>
            </a:r>
            <a:r>
              <a:rPr lang="en-US" sz="3200" b="1" dirty="0" smtClean="0">
                <a:solidFill>
                  <a:srgbClr val="00CC99"/>
                </a:solidFill>
              </a:rPr>
              <a:t>wickets</a:t>
            </a:r>
          </a:p>
          <a:p>
            <a:pPr marL="571500" indent="-571500">
              <a:buFont typeface="Wingdings" panose="05000000000000000000" pitchFamily="2" charset="2"/>
              <a:buChar char="v"/>
            </a:pPr>
            <a:r>
              <a:rPr lang="en-US" sz="3200" b="1" dirty="0" smtClean="0">
                <a:solidFill>
                  <a:srgbClr val="00CC99"/>
                </a:solidFill>
              </a:rPr>
              <a:t>In </a:t>
            </a:r>
            <a:r>
              <a:rPr lang="en-US" sz="3200" b="1" dirty="0">
                <a:solidFill>
                  <a:srgbClr val="00CC99"/>
                </a:solidFill>
              </a:rPr>
              <a:t>which there is a close competition between DJ Bravo and SL </a:t>
            </a:r>
            <a:r>
              <a:rPr lang="en-US" sz="3200" b="1" dirty="0" err="1">
                <a:solidFill>
                  <a:srgbClr val="00CC99"/>
                </a:solidFill>
              </a:rPr>
              <a:t>Malinga</a:t>
            </a:r>
            <a:r>
              <a:rPr lang="en-US" sz="3200" b="1" dirty="0">
                <a:solidFill>
                  <a:srgbClr val="00CC99"/>
                </a:solidFill>
              </a:rPr>
              <a:t> as these are the one who occupied the top 2 most wicket taking bowlers. But in further analysis, we found that SL </a:t>
            </a:r>
            <a:r>
              <a:rPr lang="en-US" sz="3200" b="1" dirty="0" err="1">
                <a:solidFill>
                  <a:srgbClr val="00CC99"/>
                </a:solidFill>
              </a:rPr>
              <a:t>Malinga</a:t>
            </a:r>
            <a:r>
              <a:rPr lang="en-US" sz="3200" b="1" dirty="0">
                <a:solidFill>
                  <a:srgbClr val="00CC99"/>
                </a:solidFill>
              </a:rPr>
              <a:t> has given more wide balls, no balls, and dot </a:t>
            </a:r>
            <a:r>
              <a:rPr lang="en-US" sz="3200" b="1" dirty="0" smtClean="0">
                <a:solidFill>
                  <a:srgbClr val="00CC99"/>
                </a:solidFill>
              </a:rPr>
              <a:t>balls</a:t>
            </a:r>
          </a:p>
          <a:p>
            <a:pPr marL="571500" indent="-571500">
              <a:buFont typeface="Wingdings" panose="05000000000000000000" pitchFamily="2" charset="2"/>
              <a:buChar char="v"/>
            </a:pPr>
            <a:r>
              <a:rPr lang="en-US" sz="3200" b="1" dirty="0" smtClean="0">
                <a:solidFill>
                  <a:srgbClr val="00CC99"/>
                </a:solidFill>
              </a:rPr>
              <a:t>The </a:t>
            </a:r>
            <a:r>
              <a:rPr lang="en-US" sz="3200" b="1" dirty="0">
                <a:solidFill>
                  <a:srgbClr val="00CC99"/>
                </a:solidFill>
              </a:rPr>
              <a:t>only drawback of DJ Bravo is his average run given rate is high when compared to SL </a:t>
            </a:r>
            <a:r>
              <a:rPr lang="en-US" sz="3200" b="1" dirty="0" err="1">
                <a:solidFill>
                  <a:srgbClr val="00CC99"/>
                </a:solidFill>
              </a:rPr>
              <a:t>Malinga</a:t>
            </a:r>
            <a:r>
              <a:rPr lang="en-US" sz="3200" b="1" dirty="0">
                <a:solidFill>
                  <a:srgbClr val="00CC99"/>
                </a:solidFill>
              </a:rPr>
              <a:t>. Since all the aspects are important for bowlers we cannot conclude who is </a:t>
            </a:r>
            <a:r>
              <a:rPr lang="en-US" sz="3200" b="1" dirty="0" smtClean="0">
                <a:solidFill>
                  <a:srgbClr val="00CC99"/>
                </a:solidFill>
              </a:rPr>
              <a:t>best</a:t>
            </a:r>
            <a:endParaRPr lang="en-IN" sz="3200" b="1" dirty="0">
              <a:solidFill>
                <a:srgbClr val="00CC99"/>
              </a:solidFill>
            </a:endParaRPr>
          </a:p>
        </p:txBody>
      </p:sp>
    </p:spTree>
    <p:extLst>
      <p:ext uri="{BB962C8B-B14F-4D97-AF65-F5344CB8AC3E}">
        <p14:creationId xmlns:p14="http://schemas.microsoft.com/office/powerpoint/2010/main" val="20459702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7630432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AB de Villiers has won player of match most number of times(23), followed by CH Gayle (22).</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3600" b="1">
                <a:solidFill>
                  <a:srgbClr val="00CC99"/>
                </a:solidFill>
              </a:rPr>
              <a:t>Most valued player</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5" y="0"/>
            <a:ext cx="7537703" cy="6858000"/>
          </a:xfrm>
          <a:prstGeom prst="rect">
            <a:avLst/>
          </a:prstGeom>
        </p:spPr>
      </p:pic>
    </p:spTree>
    <p:extLst>
      <p:ext uri="{BB962C8B-B14F-4D97-AF65-F5344CB8AC3E}">
        <p14:creationId xmlns:p14="http://schemas.microsoft.com/office/powerpoint/2010/main" val="40695677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In 2016, Virat Kohli won the orange cap. He scored 973 runs and represented RCB.</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Top player in orange cap</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0"/>
            <a:ext cx="7551422" cy="6858000"/>
          </a:xfrm>
          <a:prstGeom prst="rect">
            <a:avLst/>
          </a:prstGeom>
        </p:spPr>
      </p:pic>
    </p:spTree>
    <p:extLst>
      <p:ext uri="{BB962C8B-B14F-4D97-AF65-F5344CB8AC3E}">
        <p14:creationId xmlns:p14="http://schemas.microsoft.com/office/powerpoint/2010/main" val="22167425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200" b="1" dirty="0" err="1">
                <a:solidFill>
                  <a:srgbClr val="00CC99"/>
                </a:solidFill>
              </a:rPr>
              <a:t>Virat</a:t>
            </a:r>
            <a:r>
              <a:rPr lang="en-US" sz="3200" b="1" dirty="0">
                <a:solidFill>
                  <a:srgbClr val="00CC99"/>
                </a:solidFill>
              </a:rPr>
              <a:t> </a:t>
            </a:r>
            <a:r>
              <a:rPr lang="en-US" sz="3200" b="1" dirty="0" err="1">
                <a:solidFill>
                  <a:srgbClr val="00CC99"/>
                </a:solidFill>
              </a:rPr>
              <a:t>Kholi</a:t>
            </a:r>
            <a:r>
              <a:rPr lang="en-US" sz="3200" b="1" dirty="0">
                <a:solidFill>
                  <a:srgbClr val="00CC99"/>
                </a:solidFill>
              </a:rPr>
              <a:t> has more is first among top 20 batsman based on total run but AB de Villiers has highest strike rate and DA Warner and CH gale has highest average score</a:t>
            </a:r>
            <a:endParaRPr lang="en-IN" sz="32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Top 20 batsman strike rate and average score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4" cy="6858000"/>
          </a:xfrm>
          <a:prstGeom prst="rect">
            <a:avLst/>
          </a:prstGeom>
        </p:spPr>
      </p:pic>
    </p:spTree>
    <p:extLst>
      <p:ext uri="{BB962C8B-B14F-4D97-AF65-F5344CB8AC3E}">
        <p14:creationId xmlns:p14="http://schemas.microsoft.com/office/powerpoint/2010/main" val="4064303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CH Gayle hit 6 century in the period 2008-2020.only BBMcCullum and CH Gayle crossed 150+ runs</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Most IPL centuries by player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57149"/>
            <a:ext cx="7537704" cy="4080509"/>
          </a:xfrm>
          <a:prstGeom prst="rect">
            <a:avLst/>
          </a:prstGeom>
        </p:spPr>
      </p:pic>
      <p:pic>
        <p:nvPicPr>
          <p:cNvPr id="3" name="Picture 2"/>
          <p:cNvPicPr>
            <a:picLocks noChangeAspect="1"/>
          </p:cNvPicPr>
          <p:nvPr/>
        </p:nvPicPr>
        <p:blipFill>
          <a:blip r:embed="rId4"/>
          <a:stretch>
            <a:fillRect/>
          </a:stretch>
        </p:blipFill>
        <p:spPr>
          <a:xfrm>
            <a:off x="4654296" y="4137659"/>
            <a:ext cx="7537704" cy="2720341"/>
          </a:xfrm>
          <a:prstGeom prst="rect">
            <a:avLst/>
          </a:prstGeom>
        </p:spPr>
      </p:pic>
    </p:spTree>
    <p:extLst>
      <p:ext uri="{BB962C8B-B14F-4D97-AF65-F5344CB8AC3E}">
        <p14:creationId xmlns:p14="http://schemas.microsoft.com/office/powerpoint/2010/main" val="4154348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6583857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CH Gayle has hit the most number of sixes and S Dhawan has hit the most number of boundaries </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200" b="1" dirty="0">
                <a:solidFill>
                  <a:srgbClr val="00CC99"/>
                </a:solidFill>
              </a:rPr>
              <a:t>Player who has hit the most number of boundaries and sixes</a:t>
            </a:r>
            <a:endParaRPr lang="en-IN" sz="3200" b="1" dirty="0">
              <a:solidFill>
                <a:srgbClr val="00CC99"/>
              </a:solidFill>
            </a:endParaRPr>
          </a:p>
        </p:txBody>
      </p:sp>
      <p:pic>
        <p:nvPicPr>
          <p:cNvPr id="2" name="Picture 1"/>
          <p:cNvPicPr>
            <a:picLocks noChangeAspect="1"/>
          </p:cNvPicPr>
          <p:nvPr/>
        </p:nvPicPr>
        <p:blipFill>
          <a:blip r:embed="rId3"/>
          <a:stretch>
            <a:fillRect/>
          </a:stretch>
        </p:blipFill>
        <p:spPr>
          <a:xfrm>
            <a:off x="4690748" y="-11240"/>
            <a:ext cx="3401691" cy="3348799"/>
          </a:xfrm>
          <a:prstGeom prst="rect">
            <a:avLst/>
          </a:prstGeom>
        </p:spPr>
      </p:pic>
      <p:pic>
        <p:nvPicPr>
          <p:cNvPr id="3" name="Picture 2"/>
          <p:cNvPicPr>
            <a:picLocks noChangeAspect="1"/>
          </p:cNvPicPr>
          <p:nvPr/>
        </p:nvPicPr>
        <p:blipFill>
          <a:blip r:embed="rId4"/>
          <a:stretch>
            <a:fillRect/>
          </a:stretch>
        </p:blipFill>
        <p:spPr>
          <a:xfrm>
            <a:off x="8092440" y="3348799"/>
            <a:ext cx="4099560" cy="3509201"/>
          </a:xfrm>
          <a:prstGeom prst="rect">
            <a:avLst/>
          </a:prstGeom>
        </p:spPr>
      </p:pic>
    </p:spTree>
    <p:extLst>
      <p:ext uri="{BB962C8B-B14F-4D97-AF65-F5344CB8AC3E}">
        <p14:creationId xmlns:p14="http://schemas.microsoft.com/office/powerpoint/2010/main" val="7111417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Virat Kohli(4609) played the most balls followed by S Dhawan(4208). we can note that most of them are open batsmen</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Batsman who faced the highest number of balls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0"/>
            <a:ext cx="7551423" cy="6858000"/>
          </a:xfrm>
          <a:prstGeom prst="rect">
            <a:avLst/>
          </a:prstGeom>
        </p:spPr>
      </p:pic>
    </p:spTree>
    <p:extLst>
      <p:ext uri="{BB962C8B-B14F-4D97-AF65-F5344CB8AC3E}">
        <p14:creationId xmlns:p14="http://schemas.microsoft.com/office/powerpoint/2010/main" val="1138025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we can also notice that V Kohli hitting hikes in alternative years especially his runs is near to 1000 in the 2016 IPL</a:t>
            </a:r>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IN" sz="3600" b="1">
                <a:solidFill>
                  <a:srgbClr val="00CC99"/>
                </a:solidFill>
              </a:rPr>
              <a:t>Top five batsman analysis</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5" y="0"/>
            <a:ext cx="7537703" cy="6858000"/>
          </a:xfrm>
          <a:prstGeom prst="rect">
            <a:avLst/>
          </a:prstGeom>
        </p:spPr>
      </p:pic>
    </p:spTree>
    <p:extLst>
      <p:ext uri="{BB962C8B-B14F-4D97-AF65-F5344CB8AC3E}">
        <p14:creationId xmlns:p14="http://schemas.microsoft.com/office/powerpoint/2010/main" val="9167409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smtClean="0">
                <a:solidFill>
                  <a:srgbClr val="00CC99"/>
                </a:solidFill>
              </a:rPr>
              <a:t>DA Warner has high hitting ability </a:t>
            </a:r>
          </a:p>
          <a:p>
            <a:endParaRPr lang="en-IN"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Hard hitting ability of batsman </a:t>
            </a:r>
            <a:endParaRPr lang="en-IN" sz="3600" b="1" dirty="0">
              <a:solidFill>
                <a:srgbClr val="00CC99"/>
              </a:solidFill>
            </a:endParaRPr>
          </a:p>
        </p:txBody>
      </p:sp>
      <p:pic>
        <p:nvPicPr>
          <p:cNvPr id="3" name="Picture 2"/>
          <p:cNvPicPr>
            <a:picLocks noChangeAspect="1"/>
          </p:cNvPicPr>
          <p:nvPr/>
        </p:nvPicPr>
        <p:blipFill>
          <a:blip r:embed="rId3"/>
          <a:stretch>
            <a:fillRect/>
          </a:stretch>
        </p:blipFill>
        <p:spPr>
          <a:xfrm>
            <a:off x="4654296" y="0"/>
            <a:ext cx="7537703" cy="6858000"/>
          </a:xfrm>
          <a:prstGeom prst="rect">
            <a:avLst/>
          </a:prstGeom>
        </p:spPr>
      </p:pic>
    </p:spTree>
    <p:extLst>
      <p:ext uri="{BB962C8B-B14F-4D97-AF65-F5344CB8AC3E}">
        <p14:creationId xmlns:p14="http://schemas.microsoft.com/office/powerpoint/2010/main" val="2740717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125980"/>
            <a:ext cx="4274819" cy="443484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dirty="0">
                <a:solidFill>
                  <a:srgbClr val="00CC99"/>
                </a:solidFill>
              </a:rPr>
              <a:t>DA Warner </a:t>
            </a:r>
            <a:r>
              <a:rPr lang="en-US" sz="3600" b="1" dirty="0" smtClean="0">
                <a:solidFill>
                  <a:srgbClr val="00CC99"/>
                </a:solidFill>
              </a:rPr>
              <a:t>has the finishing  </a:t>
            </a:r>
            <a:r>
              <a:rPr lang="en-US" sz="3600" b="1" dirty="0">
                <a:solidFill>
                  <a:srgbClr val="00CC99"/>
                </a:solidFill>
              </a:rPr>
              <a:t>ability </a:t>
            </a:r>
            <a:r>
              <a:rPr lang="en-US" sz="3600" b="1" dirty="0" smtClean="0">
                <a:solidFill>
                  <a:srgbClr val="00CC99"/>
                </a:solidFill>
              </a:rPr>
              <a:t>too. </a:t>
            </a:r>
            <a:endParaRPr lang="en-US" sz="3600" b="1" dirty="0">
              <a:solidFill>
                <a:srgbClr val="00CC99"/>
              </a:solidFill>
            </a:endParaRPr>
          </a:p>
        </p:txBody>
      </p:sp>
      <p:sp>
        <p:nvSpPr>
          <p:cNvPr id="11" name="Rectangle 10"/>
          <p:cNvSpPr/>
          <p:nvPr/>
        </p:nvSpPr>
        <p:spPr>
          <a:xfrm>
            <a:off x="182879" y="57150"/>
            <a:ext cx="4274819" cy="177165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3600" b="1">
                <a:solidFill>
                  <a:srgbClr val="00CC99"/>
                </a:solidFill>
              </a:rPr>
              <a:t>Finishing ability of top 5 batsman </a:t>
            </a:r>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40577" y="0"/>
            <a:ext cx="7551422" cy="6858000"/>
          </a:xfrm>
          <a:prstGeom prst="rect">
            <a:avLst/>
          </a:prstGeom>
        </p:spPr>
      </p:pic>
    </p:spTree>
    <p:extLst>
      <p:ext uri="{BB962C8B-B14F-4D97-AF65-F5344CB8AC3E}">
        <p14:creationId xmlns:p14="http://schemas.microsoft.com/office/powerpoint/2010/main" val="3998745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AB de Villiers, RG Sharma, CH Gayle, and DA Warner are those who got man of the match more </a:t>
            </a:r>
            <a:r>
              <a:rPr lang="en-US" sz="3200" b="1" dirty="0" smtClean="0">
                <a:solidFill>
                  <a:srgbClr val="00CC99"/>
                </a:solidFill>
              </a:rPr>
              <a:t>times</a:t>
            </a:r>
            <a:endParaRPr lang="en-US" sz="3200" b="1" dirty="0">
              <a:solidFill>
                <a:srgbClr val="00CC99"/>
              </a:solidFill>
            </a:endParaRPr>
          </a:p>
          <a:p>
            <a:pPr marL="571500" indent="-571500">
              <a:buFont typeface="Wingdings" panose="05000000000000000000" pitchFamily="2" charset="2"/>
              <a:buChar char="v"/>
            </a:pPr>
            <a:endParaRPr lang="en-US" sz="3200" b="1" dirty="0" smtClean="0">
              <a:solidFill>
                <a:srgbClr val="00CC99"/>
              </a:solidFill>
            </a:endParaRPr>
          </a:p>
          <a:p>
            <a:pPr marL="571500" indent="-571500">
              <a:buFont typeface="Wingdings" panose="05000000000000000000" pitchFamily="2" charset="2"/>
              <a:buChar char="v"/>
            </a:pPr>
            <a:r>
              <a:rPr lang="en-US" sz="3200" b="1" dirty="0" smtClean="0">
                <a:solidFill>
                  <a:srgbClr val="00CC99"/>
                </a:solidFill>
              </a:rPr>
              <a:t>AB </a:t>
            </a:r>
            <a:r>
              <a:rPr lang="en-US" sz="3200" b="1" dirty="0">
                <a:solidFill>
                  <a:srgbClr val="00CC99"/>
                </a:solidFill>
              </a:rPr>
              <a:t>de Villiers, CH Gayle, and DA Warner are also included in the list of members who got the orange cap with more runs but </a:t>
            </a:r>
            <a:r>
              <a:rPr lang="en-US" sz="3200" b="1" dirty="0" err="1">
                <a:solidFill>
                  <a:srgbClr val="00CC99"/>
                </a:solidFill>
              </a:rPr>
              <a:t>Virat</a:t>
            </a:r>
            <a:r>
              <a:rPr lang="en-US" sz="3200" b="1" dirty="0">
                <a:solidFill>
                  <a:srgbClr val="00CC99"/>
                </a:solidFill>
              </a:rPr>
              <a:t> </a:t>
            </a:r>
            <a:r>
              <a:rPr lang="en-US" sz="3200" b="1" dirty="0" err="1">
                <a:solidFill>
                  <a:srgbClr val="00CC99"/>
                </a:solidFill>
              </a:rPr>
              <a:t>Kohli</a:t>
            </a:r>
            <a:r>
              <a:rPr lang="en-US" sz="3200" b="1" dirty="0">
                <a:solidFill>
                  <a:srgbClr val="00CC99"/>
                </a:solidFill>
              </a:rPr>
              <a:t> was the one who got the number one position in this </a:t>
            </a:r>
            <a:r>
              <a:rPr lang="en-US" sz="3200" b="1" dirty="0" smtClean="0">
                <a:solidFill>
                  <a:srgbClr val="00CC99"/>
                </a:solidFill>
              </a:rPr>
              <a:t>aspect</a:t>
            </a:r>
            <a:endParaRPr lang="en-US" sz="3200" b="1" dirty="0">
              <a:solidFill>
                <a:srgbClr val="00CC99"/>
              </a:solidFill>
            </a:endParaRPr>
          </a:p>
          <a:p>
            <a:pPr marL="571500" indent="-571500">
              <a:buFont typeface="Wingdings" panose="05000000000000000000" pitchFamily="2" charset="2"/>
              <a:buChar char="v"/>
            </a:pPr>
            <a:endParaRPr lang="en-US" sz="3200" b="1" dirty="0" smtClean="0">
              <a:solidFill>
                <a:srgbClr val="00CC99"/>
              </a:solidFill>
            </a:endParaRPr>
          </a:p>
          <a:p>
            <a:pPr marL="571500" indent="-571500">
              <a:buFont typeface="Wingdings" panose="05000000000000000000" pitchFamily="2" charset="2"/>
              <a:buChar char="v"/>
            </a:pPr>
            <a:r>
              <a:rPr lang="en-US" sz="3200" b="1" dirty="0" smtClean="0">
                <a:solidFill>
                  <a:srgbClr val="00CC99"/>
                </a:solidFill>
              </a:rPr>
              <a:t>Since </a:t>
            </a:r>
            <a:r>
              <a:rPr lang="en-US" sz="3200" b="1" dirty="0">
                <a:solidFill>
                  <a:srgbClr val="00CC99"/>
                </a:solidFill>
              </a:rPr>
              <a:t>the main job of the batsman is taking runs, based on this criteria we found the top 5 batsmen in which </a:t>
            </a:r>
            <a:r>
              <a:rPr lang="en-US" sz="3200" b="1" dirty="0" err="1">
                <a:solidFill>
                  <a:srgbClr val="00CC99"/>
                </a:solidFill>
              </a:rPr>
              <a:t>Virat</a:t>
            </a:r>
            <a:r>
              <a:rPr lang="en-US" sz="3200" b="1" dirty="0">
                <a:solidFill>
                  <a:srgbClr val="00CC99"/>
                </a:solidFill>
              </a:rPr>
              <a:t> </a:t>
            </a:r>
            <a:r>
              <a:rPr lang="en-US" sz="3200" b="1" dirty="0" err="1">
                <a:solidFill>
                  <a:srgbClr val="00CC99"/>
                </a:solidFill>
              </a:rPr>
              <a:t>Kholi</a:t>
            </a:r>
            <a:r>
              <a:rPr lang="en-US" sz="3200" b="1" dirty="0">
                <a:solidFill>
                  <a:srgbClr val="00CC99"/>
                </a:solidFill>
              </a:rPr>
              <a:t> is in the top and we can notice his performance is good in alternative </a:t>
            </a:r>
            <a:r>
              <a:rPr lang="en-US" sz="3200" b="1" dirty="0" smtClean="0">
                <a:solidFill>
                  <a:srgbClr val="00CC99"/>
                </a:solidFill>
              </a:rPr>
              <a:t>years</a:t>
            </a:r>
            <a:endParaRPr lang="en-IN" sz="3200" b="1" dirty="0">
              <a:solidFill>
                <a:srgbClr val="00CC99"/>
              </a:solidFill>
            </a:endParaRPr>
          </a:p>
        </p:txBody>
      </p:sp>
    </p:spTree>
    <p:extLst>
      <p:ext uri="{BB962C8B-B14F-4D97-AF65-F5344CB8AC3E}">
        <p14:creationId xmlns:p14="http://schemas.microsoft.com/office/powerpoint/2010/main" val="29850499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In addition to that S </a:t>
            </a:r>
            <a:r>
              <a:rPr lang="en-US" sz="3200" b="1" dirty="0" err="1">
                <a:solidFill>
                  <a:srgbClr val="00CC99"/>
                </a:solidFill>
              </a:rPr>
              <a:t>Dhawan</a:t>
            </a:r>
            <a:r>
              <a:rPr lang="en-US" sz="3200" b="1" dirty="0">
                <a:solidFill>
                  <a:srgbClr val="00CC99"/>
                </a:solidFill>
              </a:rPr>
              <a:t> has shown a drastic improvement from 2009 to till now and he is also the one who hit the most number of </a:t>
            </a:r>
            <a:r>
              <a:rPr lang="en-US" sz="3200" b="1" dirty="0" smtClean="0">
                <a:solidFill>
                  <a:srgbClr val="00CC99"/>
                </a:solidFill>
              </a:rPr>
              <a:t>boundaries</a:t>
            </a:r>
          </a:p>
          <a:p>
            <a:pPr marL="571500" indent="-571500">
              <a:buFont typeface="Wingdings" panose="05000000000000000000" pitchFamily="2" charset="2"/>
              <a:buChar char="v"/>
            </a:pPr>
            <a:endParaRPr lang="en-US" sz="3200" b="1" dirty="0" smtClean="0">
              <a:solidFill>
                <a:srgbClr val="00CC99"/>
              </a:solidFill>
            </a:endParaRPr>
          </a:p>
          <a:p>
            <a:pPr marL="571500" indent="-571500">
              <a:buFont typeface="Wingdings" panose="05000000000000000000" pitchFamily="2" charset="2"/>
              <a:buChar char="v"/>
            </a:pPr>
            <a:r>
              <a:rPr lang="en-US" sz="3200" b="1" dirty="0" smtClean="0">
                <a:solidFill>
                  <a:srgbClr val="00CC99"/>
                </a:solidFill>
              </a:rPr>
              <a:t> </a:t>
            </a:r>
            <a:r>
              <a:rPr lang="en-US" sz="3200" b="1" dirty="0">
                <a:solidFill>
                  <a:srgbClr val="00CC99"/>
                </a:solidFill>
              </a:rPr>
              <a:t>Further when we calculated the hard-hitting ability and finishing ability of the top 5 batsmen since these are considered as the matrix of batsmen. We found that DA warner is first in </a:t>
            </a:r>
            <a:r>
              <a:rPr lang="en-US" sz="3200" b="1" dirty="0" smtClean="0">
                <a:solidFill>
                  <a:srgbClr val="00CC99"/>
                </a:solidFill>
              </a:rPr>
              <a:t>both</a:t>
            </a:r>
          </a:p>
          <a:p>
            <a:pPr marL="571500" indent="-571500">
              <a:buFont typeface="Wingdings" panose="05000000000000000000" pitchFamily="2" charset="2"/>
              <a:buChar char="v"/>
            </a:pPr>
            <a:endParaRPr lang="en-US" sz="3200" b="1" dirty="0" smtClean="0">
              <a:solidFill>
                <a:srgbClr val="00CC99"/>
              </a:solidFill>
            </a:endParaRPr>
          </a:p>
          <a:p>
            <a:pPr marL="571500" indent="-571500">
              <a:buFont typeface="Wingdings" panose="05000000000000000000" pitchFamily="2" charset="2"/>
              <a:buChar char="v"/>
            </a:pPr>
            <a:r>
              <a:rPr lang="en-US" sz="3200" b="1" dirty="0" smtClean="0">
                <a:solidFill>
                  <a:srgbClr val="00CC99"/>
                </a:solidFill>
              </a:rPr>
              <a:t>Though </a:t>
            </a:r>
            <a:r>
              <a:rPr lang="en-US" sz="3200" b="1" dirty="0" err="1">
                <a:solidFill>
                  <a:srgbClr val="00CC99"/>
                </a:solidFill>
              </a:rPr>
              <a:t>Virat</a:t>
            </a:r>
            <a:r>
              <a:rPr lang="en-US" sz="3200" b="1" dirty="0">
                <a:solidFill>
                  <a:srgbClr val="00CC99"/>
                </a:solidFill>
              </a:rPr>
              <a:t> </a:t>
            </a:r>
            <a:r>
              <a:rPr lang="en-US" sz="3200" b="1" dirty="0" err="1">
                <a:solidFill>
                  <a:srgbClr val="00CC99"/>
                </a:solidFill>
              </a:rPr>
              <a:t>Kholi</a:t>
            </a:r>
            <a:r>
              <a:rPr lang="en-US" sz="3200" b="1" dirty="0">
                <a:solidFill>
                  <a:srgbClr val="00CC99"/>
                </a:solidFill>
              </a:rPr>
              <a:t> is the one who got the most number of runs his team didn’t win the match even </a:t>
            </a:r>
            <a:r>
              <a:rPr lang="en-US" sz="3200" b="1" dirty="0" smtClean="0">
                <a:solidFill>
                  <a:srgbClr val="00CC99"/>
                </a:solidFill>
              </a:rPr>
              <a:t>once</a:t>
            </a:r>
            <a:endParaRPr lang="en-IN" sz="3200" b="1" dirty="0">
              <a:solidFill>
                <a:srgbClr val="00CC99"/>
              </a:solidFill>
            </a:endParaRPr>
          </a:p>
        </p:txBody>
      </p:sp>
    </p:spTree>
    <p:extLst>
      <p:ext uri="{BB962C8B-B14F-4D97-AF65-F5344CB8AC3E}">
        <p14:creationId xmlns:p14="http://schemas.microsoft.com/office/powerpoint/2010/main" val="3340622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a:solidFill>
                  <a:srgbClr val="00CC99"/>
                </a:solidFill>
              </a:rPr>
              <a:t>Even though DA Warner is banned for a year this cumulative performance is still high and he is good in three aspects which is more when compared to others so we can conclude that DA Warner has shown extraordinary performance in IPL (2008-2020)</a:t>
            </a:r>
            <a:endParaRPr lang="en-IN" sz="3200" b="1" dirty="0">
              <a:solidFill>
                <a:srgbClr val="00CC99"/>
              </a:solidFill>
            </a:endParaRPr>
          </a:p>
          <a:p>
            <a:pPr marL="571500" indent="-571500">
              <a:buFont typeface="Wingdings" panose="05000000000000000000" pitchFamily="2" charset="2"/>
              <a:buChar char="v"/>
            </a:pPr>
            <a:endParaRPr lang="en-IN" sz="3200" b="1" dirty="0">
              <a:solidFill>
                <a:srgbClr val="00CC99"/>
              </a:solidFill>
            </a:endParaRPr>
          </a:p>
        </p:txBody>
      </p:sp>
    </p:spTree>
    <p:extLst>
      <p:ext uri="{BB962C8B-B14F-4D97-AF65-F5344CB8AC3E}">
        <p14:creationId xmlns:p14="http://schemas.microsoft.com/office/powerpoint/2010/main" val="4127775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05740"/>
            <a:ext cx="4274819" cy="635508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r>
              <a:rPr lang="en-US" sz="6600" b="1" dirty="0">
                <a:solidFill>
                  <a:srgbClr val="00CC99"/>
                </a:solidFill>
              </a:rPr>
              <a:t>Analysis on </a:t>
            </a:r>
            <a:r>
              <a:rPr lang="en-US" sz="6600" b="1" dirty="0" err="1">
                <a:solidFill>
                  <a:srgbClr val="00CC99"/>
                </a:solidFill>
              </a:rPr>
              <a:t>Mahendra</a:t>
            </a:r>
            <a:r>
              <a:rPr lang="en-US" sz="6600" b="1" dirty="0">
                <a:solidFill>
                  <a:srgbClr val="00CC99"/>
                </a:solidFill>
              </a:rPr>
              <a:t> Singh </a:t>
            </a:r>
            <a:r>
              <a:rPr lang="en-US" sz="6600" b="1" dirty="0" err="1">
                <a:solidFill>
                  <a:srgbClr val="00CC99"/>
                </a:solidFill>
              </a:rPr>
              <a:t>Dhoni</a:t>
            </a:r>
            <a:endParaRPr lang="en-IN" sz="6600" b="1" dirty="0">
              <a:solidFill>
                <a:srgbClr val="00CC99"/>
              </a:solidFill>
            </a:endParaRPr>
          </a:p>
          <a:p>
            <a:endParaRPr lang="en-IN" sz="3600" b="1" dirty="0">
              <a:solidFill>
                <a:srgbClr val="00CC99"/>
              </a:solidFill>
            </a:endParaRPr>
          </a:p>
        </p:txBody>
      </p:sp>
      <p:pic>
        <p:nvPicPr>
          <p:cNvPr id="2" name="Picture 1"/>
          <p:cNvPicPr>
            <a:picLocks noChangeAspect="1"/>
          </p:cNvPicPr>
          <p:nvPr/>
        </p:nvPicPr>
        <p:blipFill>
          <a:blip r:embed="rId3"/>
          <a:stretch>
            <a:fillRect/>
          </a:stretch>
        </p:blipFill>
        <p:spPr>
          <a:xfrm>
            <a:off x="4654296" y="0"/>
            <a:ext cx="7537703" cy="6812280"/>
          </a:xfrm>
          <a:prstGeom prst="rect">
            <a:avLst/>
          </a:prstGeom>
        </p:spPr>
      </p:pic>
    </p:spTree>
    <p:extLst>
      <p:ext uri="{BB962C8B-B14F-4D97-AF65-F5344CB8AC3E}">
        <p14:creationId xmlns:p14="http://schemas.microsoft.com/office/powerpoint/2010/main" val="31811881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Rectangle 3"/>
          <p:cNvSpPr/>
          <p:nvPr/>
        </p:nvSpPr>
        <p:spPr>
          <a:xfrm>
            <a:off x="365760" y="274320"/>
            <a:ext cx="11544300" cy="6263640"/>
          </a:xfrm>
          <a:prstGeom prst="rect">
            <a:avLst/>
          </a:prstGeom>
          <a:solidFill>
            <a:schemeClr val="bg1">
              <a:lumMod val="95000"/>
            </a:schemeClr>
          </a:solidFill>
          <a:ln>
            <a:solidFill>
              <a:srgbClr val="00CC99"/>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528569" y="327893"/>
            <a:ext cx="11198611" cy="1146147"/>
          </a:xfrm>
          <a:prstGeom prst="rect">
            <a:avLst/>
          </a:prstGeom>
        </p:spPr>
      </p:pic>
      <p:pic>
        <p:nvPicPr>
          <p:cNvPr id="6" name="Picture 5"/>
          <p:cNvPicPr>
            <a:picLocks noChangeAspect="1"/>
          </p:cNvPicPr>
          <p:nvPr/>
        </p:nvPicPr>
        <p:blipFill>
          <a:blip r:embed="rId3"/>
          <a:stretch>
            <a:fillRect/>
          </a:stretch>
        </p:blipFill>
        <p:spPr>
          <a:xfrm>
            <a:off x="528569" y="1456182"/>
            <a:ext cx="11198611" cy="4898898"/>
          </a:xfrm>
          <a:prstGeom prst="rect">
            <a:avLst/>
          </a:prstGeom>
        </p:spPr>
      </p:pic>
    </p:spTree>
    <p:extLst>
      <p:ext uri="{BB962C8B-B14F-4D97-AF65-F5344CB8AC3E}">
        <p14:creationId xmlns:p14="http://schemas.microsoft.com/office/powerpoint/2010/main" val="1711496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654295" y="0"/>
            <a:ext cx="7537703" cy="6858000"/>
          </a:xfrm>
        </p:spPr>
        <p:txBody>
          <a:bodyPr>
            <a:normAutofit/>
          </a:bodyPr>
          <a:lstStyle/>
          <a:p>
            <a:pPr marL="0" indent="0">
              <a:buNone/>
            </a:pPr>
            <a:r>
              <a:rPr lang="en-US" sz="3200" dirty="0"/>
              <a:t>Matches tied due to rain (method) have more NAN value we will be dealing it with a separate data frame. Empty rows in the 'result' column indicate that the match was called off due to rain and hence there is no winner, no eliminator, and no player of the match. we are filling it with none. For the tie matches the result margin is given as nan we are filling it 0.0 as the data type is float. Matches held in stadiums of Sharjah and Dubai have nan values in the city column we will by filling it with corresponding cities.</a:t>
            </a:r>
            <a:endParaRPr lang="en-IN" sz="3200" b="1" dirty="0"/>
          </a:p>
        </p:txBody>
      </p:sp>
      <p:pic>
        <p:nvPicPr>
          <p:cNvPr id="7" name="Picture 6"/>
          <p:cNvPicPr/>
          <p:nvPr/>
        </p:nvPicPr>
        <p:blipFill rotWithShape="1">
          <a:blip r:embed="rId3">
            <a:extLst>
              <a:ext uri="{28A0092B-C50C-407E-A947-70E740481C1C}">
                <a14:useLocalDpi xmlns:a14="http://schemas.microsoft.com/office/drawing/2010/main" val="0"/>
              </a:ext>
            </a:extLst>
          </a:blip>
          <a:srcRect t="10169" r="82859" b="44676"/>
          <a:stretch/>
        </p:blipFill>
        <p:spPr bwMode="auto">
          <a:xfrm>
            <a:off x="365760" y="320040"/>
            <a:ext cx="3909060" cy="6126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5965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Rectangle 3"/>
          <p:cNvSpPr/>
          <p:nvPr/>
        </p:nvSpPr>
        <p:spPr>
          <a:xfrm>
            <a:off x="365760" y="274320"/>
            <a:ext cx="11544300" cy="6263640"/>
          </a:xfrm>
          <a:prstGeom prst="rect">
            <a:avLst/>
          </a:prstGeom>
          <a:solidFill>
            <a:schemeClr val="bg1">
              <a:lumMod val="95000"/>
            </a:schemeClr>
          </a:solidFill>
          <a:ln>
            <a:solidFill>
              <a:srgbClr val="00CC99"/>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551429" y="404530"/>
            <a:ext cx="5689351" cy="5950549"/>
          </a:xfrm>
          <a:prstGeom prst="rect">
            <a:avLst/>
          </a:prstGeom>
        </p:spPr>
      </p:pic>
      <p:pic>
        <p:nvPicPr>
          <p:cNvPr id="7" name="Picture 6"/>
          <p:cNvPicPr>
            <a:picLocks noChangeAspect="1"/>
          </p:cNvPicPr>
          <p:nvPr/>
        </p:nvPicPr>
        <p:blipFill>
          <a:blip r:embed="rId3"/>
          <a:stretch>
            <a:fillRect/>
          </a:stretch>
        </p:blipFill>
        <p:spPr>
          <a:xfrm>
            <a:off x="6240780" y="404531"/>
            <a:ext cx="5530597" cy="5950548"/>
          </a:xfrm>
          <a:prstGeom prst="rect">
            <a:avLst/>
          </a:prstGeom>
        </p:spPr>
      </p:pic>
    </p:spTree>
    <p:extLst>
      <p:ext uri="{BB962C8B-B14F-4D97-AF65-F5344CB8AC3E}">
        <p14:creationId xmlns:p14="http://schemas.microsoft.com/office/powerpoint/2010/main" val="36876309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Rectangle 3"/>
          <p:cNvSpPr/>
          <p:nvPr/>
        </p:nvSpPr>
        <p:spPr>
          <a:xfrm>
            <a:off x="365760" y="274320"/>
            <a:ext cx="11544300" cy="6263640"/>
          </a:xfrm>
          <a:prstGeom prst="rect">
            <a:avLst/>
          </a:prstGeom>
          <a:solidFill>
            <a:schemeClr val="bg1">
              <a:lumMod val="95000"/>
            </a:schemeClr>
          </a:solidFill>
          <a:ln>
            <a:solidFill>
              <a:srgbClr val="00CC99"/>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617221" y="571500"/>
            <a:ext cx="5166360" cy="5623560"/>
          </a:xfrm>
          <a:prstGeom prst="rect">
            <a:avLst/>
          </a:prstGeom>
        </p:spPr>
      </p:pic>
      <p:pic>
        <p:nvPicPr>
          <p:cNvPr id="6" name="Picture 5"/>
          <p:cNvPicPr>
            <a:picLocks noChangeAspect="1"/>
          </p:cNvPicPr>
          <p:nvPr/>
        </p:nvPicPr>
        <p:blipFill>
          <a:blip r:embed="rId3"/>
          <a:stretch>
            <a:fillRect/>
          </a:stretch>
        </p:blipFill>
        <p:spPr>
          <a:xfrm>
            <a:off x="5715002" y="571500"/>
            <a:ext cx="5968501" cy="5623560"/>
          </a:xfrm>
          <a:prstGeom prst="rect">
            <a:avLst/>
          </a:prstGeom>
        </p:spPr>
      </p:pic>
    </p:spTree>
    <p:extLst>
      <p:ext uri="{BB962C8B-B14F-4D97-AF65-F5344CB8AC3E}">
        <p14:creationId xmlns:p14="http://schemas.microsoft.com/office/powerpoint/2010/main" val="8831006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Rectangle 3"/>
          <p:cNvSpPr/>
          <p:nvPr/>
        </p:nvSpPr>
        <p:spPr>
          <a:xfrm>
            <a:off x="365760" y="274320"/>
            <a:ext cx="11544300" cy="6263640"/>
          </a:xfrm>
          <a:prstGeom prst="rect">
            <a:avLst/>
          </a:prstGeom>
          <a:solidFill>
            <a:schemeClr val="bg1">
              <a:lumMod val="95000"/>
            </a:schemeClr>
          </a:solidFill>
          <a:ln>
            <a:solidFill>
              <a:srgbClr val="00CC99"/>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531656" y="466257"/>
            <a:ext cx="11126943" cy="5797383"/>
          </a:xfrm>
          <a:prstGeom prst="rect">
            <a:avLst/>
          </a:prstGeom>
        </p:spPr>
      </p:pic>
    </p:spTree>
    <p:extLst>
      <p:ext uri="{BB962C8B-B14F-4D97-AF65-F5344CB8AC3E}">
        <p14:creationId xmlns:p14="http://schemas.microsoft.com/office/powerpoint/2010/main" val="29013126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rgbClr val="010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p:cNvSpPr/>
          <p:nvPr/>
        </p:nvSpPr>
        <p:spPr>
          <a:xfrm>
            <a:off x="182880" y="251460"/>
            <a:ext cx="11567160" cy="6309360"/>
          </a:xfrm>
          <a:prstGeom prst="rect">
            <a:avLst/>
          </a:prstGeom>
          <a:solidFill>
            <a:srgbClr val="010447"/>
          </a:solidFill>
          <a:ln>
            <a:solidFill>
              <a:srgbClr val="00CC99"/>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marL="571500" indent="-571500">
              <a:buFont typeface="Wingdings" panose="05000000000000000000" pitchFamily="2" charset="2"/>
              <a:buChar char="v"/>
            </a:pPr>
            <a:r>
              <a:rPr lang="en-US" sz="3200" b="1" dirty="0" smtClean="0">
                <a:solidFill>
                  <a:srgbClr val="00CC99"/>
                </a:solidFill>
              </a:rPr>
              <a:t>He hit 321 runs in the 2018 IPL match which is his highest total runs score when compared to other seasons</a:t>
            </a:r>
          </a:p>
          <a:p>
            <a:pPr marL="571500" indent="-571500">
              <a:buFont typeface="Wingdings" panose="05000000000000000000" pitchFamily="2" charset="2"/>
              <a:buChar char="v"/>
            </a:pPr>
            <a:r>
              <a:rPr lang="en-US" sz="3200" b="1" dirty="0" smtClean="0">
                <a:solidFill>
                  <a:srgbClr val="00CC99"/>
                </a:solidFill>
              </a:rPr>
              <a:t>His highest boundaries score is in 2008 with 38 boundaries followed by 2013 with 32 boundaries</a:t>
            </a:r>
          </a:p>
          <a:p>
            <a:pPr marL="571500" indent="-571500">
              <a:buFont typeface="Wingdings" panose="05000000000000000000" pitchFamily="2" charset="2"/>
              <a:buChar char="v"/>
            </a:pPr>
            <a:r>
              <a:rPr lang="en-US" sz="3200" b="1" dirty="0" smtClean="0">
                <a:solidFill>
                  <a:srgbClr val="00CC99"/>
                </a:solidFill>
              </a:rPr>
              <a:t>His </a:t>
            </a:r>
            <a:r>
              <a:rPr lang="en-US" sz="3200" b="1" dirty="0">
                <a:solidFill>
                  <a:srgbClr val="00CC99"/>
                </a:solidFill>
              </a:rPr>
              <a:t>highest sixes score is in 2018 with 30 sixes followed by 2013 with 25 </a:t>
            </a:r>
            <a:r>
              <a:rPr lang="en-US" sz="3200" b="1" dirty="0" smtClean="0">
                <a:solidFill>
                  <a:srgbClr val="00CC99"/>
                </a:solidFill>
              </a:rPr>
              <a:t>sixes</a:t>
            </a:r>
          </a:p>
          <a:p>
            <a:pPr marL="571500" indent="-571500">
              <a:buFont typeface="Wingdings" panose="05000000000000000000" pitchFamily="2" charset="2"/>
              <a:buChar char="v"/>
            </a:pPr>
            <a:r>
              <a:rPr lang="en-US" sz="3200" b="1" dirty="0">
                <a:solidFill>
                  <a:srgbClr val="00CC99"/>
                </a:solidFill>
              </a:rPr>
              <a:t>AB de </a:t>
            </a:r>
            <a:r>
              <a:rPr lang="en-US" sz="3200" b="1" dirty="0" err="1">
                <a:solidFill>
                  <a:srgbClr val="00CC99"/>
                </a:solidFill>
              </a:rPr>
              <a:t>villers</a:t>
            </a:r>
            <a:r>
              <a:rPr lang="en-US" sz="3200" b="1" dirty="0">
                <a:solidFill>
                  <a:srgbClr val="00CC99"/>
                </a:solidFill>
              </a:rPr>
              <a:t> (4 times )are the ones who took his wicket the </a:t>
            </a:r>
            <a:r>
              <a:rPr lang="en-US" sz="3200" b="1" dirty="0" smtClean="0">
                <a:solidFill>
                  <a:srgbClr val="00CC99"/>
                </a:solidFill>
              </a:rPr>
              <a:t>most</a:t>
            </a:r>
          </a:p>
          <a:p>
            <a:pPr marL="571500" indent="-571500">
              <a:buFont typeface="Wingdings" panose="05000000000000000000" pitchFamily="2" charset="2"/>
              <a:buChar char="v"/>
            </a:pPr>
            <a:r>
              <a:rPr lang="en-US" sz="3200" b="1" dirty="0">
                <a:solidFill>
                  <a:srgbClr val="00CC99"/>
                </a:solidFill>
              </a:rPr>
              <a:t>Bowlers Z Khan  pp </a:t>
            </a:r>
            <a:r>
              <a:rPr lang="en-US" sz="3200" b="1" dirty="0" err="1">
                <a:solidFill>
                  <a:srgbClr val="00CC99"/>
                </a:solidFill>
              </a:rPr>
              <a:t>ojha</a:t>
            </a:r>
            <a:r>
              <a:rPr lang="en-US" sz="3200" b="1" dirty="0">
                <a:solidFill>
                  <a:srgbClr val="00CC99"/>
                </a:solidFill>
              </a:rPr>
              <a:t> is the one who took </a:t>
            </a:r>
            <a:r>
              <a:rPr lang="en-US" sz="3200" b="1" dirty="0" err="1">
                <a:solidFill>
                  <a:srgbClr val="00CC99"/>
                </a:solidFill>
              </a:rPr>
              <a:t>dhoni's</a:t>
            </a:r>
            <a:r>
              <a:rPr lang="en-US" sz="3200" b="1" dirty="0">
                <a:solidFill>
                  <a:srgbClr val="00CC99"/>
                </a:solidFill>
              </a:rPr>
              <a:t> the </a:t>
            </a:r>
            <a:r>
              <a:rPr lang="en-US" sz="3200" b="1" dirty="0" smtClean="0">
                <a:solidFill>
                  <a:srgbClr val="00CC99"/>
                </a:solidFill>
              </a:rPr>
              <a:t>most</a:t>
            </a:r>
          </a:p>
          <a:p>
            <a:pPr marL="571500" indent="-571500">
              <a:buFont typeface="Wingdings" panose="05000000000000000000" pitchFamily="2" charset="2"/>
              <a:buChar char="v"/>
            </a:pPr>
            <a:r>
              <a:rPr lang="en-US" sz="3200" b="1" dirty="0">
                <a:solidFill>
                  <a:srgbClr val="00CC99"/>
                </a:solidFill>
              </a:rPr>
              <a:t>His best partner is SK </a:t>
            </a:r>
            <a:r>
              <a:rPr lang="en-US" sz="3200" b="1" dirty="0" err="1">
                <a:solidFill>
                  <a:srgbClr val="00CC99"/>
                </a:solidFill>
              </a:rPr>
              <a:t>raina</a:t>
            </a:r>
            <a:endParaRPr lang="en-IN" sz="3200" b="1" dirty="0">
              <a:solidFill>
                <a:srgbClr val="00CC99"/>
              </a:solidFill>
            </a:endParaRPr>
          </a:p>
        </p:txBody>
      </p:sp>
    </p:spTree>
    <p:extLst>
      <p:ext uri="{BB962C8B-B14F-4D97-AF65-F5344CB8AC3E}">
        <p14:creationId xmlns:p14="http://schemas.microsoft.com/office/powerpoint/2010/main" val="3382229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0447"/>
        </a:solidFill>
        <a:effectLst/>
      </p:bgPr>
    </p:bg>
    <p:spTree>
      <p:nvGrpSpPr>
        <p:cNvPr id="1" name=""/>
        <p:cNvGrpSpPr/>
        <p:nvPr/>
      </p:nvGrpSpPr>
      <p:grpSpPr>
        <a:xfrm>
          <a:off x="0" y="0"/>
          <a:ext cx="0" cy="0"/>
          <a:chOff x="0" y="0"/>
          <a:chExt cx="0" cy="0"/>
        </a:xfrm>
      </p:grpSpPr>
      <p:pic>
        <p:nvPicPr>
          <p:cNvPr id="4" name="Picture 3" descr="Hand with pen pointing at financial numbers">
            <a:extLst>
              <a:ext uri="{FF2B5EF4-FFF2-40B4-BE49-F238E27FC236}">
                <a16:creationId xmlns:a16="http://schemas.microsoft.com/office/drawing/2014/main" xmlns=""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7344" y="10"/>
            <a:ext cx="7534655" cy="6857990"/>
          </a:xfrm>
          <a:prstGeom prst="rect">
            <a:avLst/>
          </a:prstGeom>
        </p:spPr>
      </p:pic>
    </p:spTree>
    <p:extLst>
      <p:ext uri="{BB962C8B-B14F-4D97-AF65-F5344CB8AC3E}">
        <p14:creationId xmlns:p14="http://schemas.microsoft.com/office/powerpoint/2010/main" val="2673849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01044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654295" y="45720"/>
            <a:ext cx="7537703" cy="6812280"/>
          </a:xfrm>
        </p:spPr>
        <p:txBody>
          <a:bodyPr>
            <a:normAutofit/>
          </a:bodyPr>
          <a:lstStyle/>
          <a:p>
            <a:pPr marL="0" indent="0">
              <a:buNone/>
            </a:pPr>
            <a:endParaRPr lang="en-US" sz="3200" dirty="0" smtClean="0"/>
          </a:p>
          <a:p>
            <a:pPr marL="0" indent="0">
              <a:buNone/>
            </a:pPr>
            <a:endParaRPr lang="en-US" sz="3200" dirty="0"/>
          </a:p>
          <a:p>
            <a:pPr marL="0" indent="0">
              <a:buNone/>
            </a:pPr>
            <a:r>
              <a:rPr lang="en-US" sz="3200" dirty="0" smtClean="0"/>
              <a:t>Nan </a:t>
            </a:r>
            <a:r>
              <a:rPr lang="en-US" sz="3200" dirty="0"/>
              <a:t>value in </a:t>
            </a:r>
            <a:r>
              <a:rPr lang="en-US" sz="3200" dirty="0" err="1"/>
              <a:t>dismissal_kind</a:t>
            </a:r>
            <a:r>
              <a:rPr lang="en-US" sz="3200" dirty="0"/>
              <a:t> and </a:t>
            </a:r>
            <a:r>
              <a:rPr lang="en-US" sz="3200" dirty="0" err="1"/>
              <a:t>player_dismissed</a:t>
            </a:r>
            <a:r>
              <a:rPr lang="en-US" sz="3200" dirty="0"/>
              <a:t> means no player is dismissed at that ball ,</a:t>
            </a:r>
            <a:r>
              <a:rPr lang="en-US" sz="3200" dirty="0" smtClean="0"/>
              <a:t>NAN </a:t>
            </a:r>
            <a:r>
              <a:rPr lang="en-US" sz="3200" dirty="0"/>
              <a:t>value in extra type refers to no extra run was given at that ball and Nan values in fielder refers to no player is dismissed by fielder(run-out, catch-out or stumping ) so we are filling all the above with none.</a:t>
            </a:r>
            <a:endParaRPr lang="en-IN" sz="3200" b="1" dirty="0"/>
          </a:p>
          <a:p>
            <a:pPr marL="0" indent="0">
              <a:buNone/>
            </a:pPr>
            <a:endParaRPr lang="en-IN" sz="3200" b="1" dirty="0"/>
          </a:p>
        </p:txBody>
      </p:sp>
      <p:pic>
        <p:nvPicPr>
          <p:cNvPr id="6" name="Picture 5"/>
          <p:cNvPicPr/>
          <p:nvPr/>
        </p:nvPicPr>
        <p:blipFill rotWithShape="1">
          <a:blip r:embed="rId3">
            <a:extLst>
              <a:ext uri="{28A0092B-C50C-407E-A947-70E740481C1C}">
                <a14:useLocalDpi xmlns:a14="http://schemas.microsoft.com/office/drawing/2010/main" val="0"/>
              </a:ext>
            </a:extLst>
          </a:blip>
          <a:srcRect t="10169" r="81716" b="40634"/>
          <a:stretch/>
        </p:blipFill>
        <p:spPr bwMode="auto">
          <a:xfrm>
            <a:off x="427672" y="536893"/>
            <a:ext cx="3664268" cy="57953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9656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64"/>
            <a:ext cx="12192000" cy="6849936"/>
          </a:xfrm>
        </p:spPr>
      </p:pic>
    </p:spTree>
    <p:extLst>
      <p:ext uri="{BB962C8B-B14F-4D97-AF65-F5344CB8AC3E}">
        <p14:creationId xmlns:p14="http://schemas.microsoft.com/office/powerpoint/2010/main" val="2063985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1EF06AFC-006B-4BB6-8B59-5A9E1B053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35C91-959C-45D9-B60A-005B894ACEE3}">
  <ds:schemaRefs>
    <ds:schemaRef ds:uri="http://schemas.microsoft.com/sharepoint/v3/contenttype/forms"/>
  </ds:schemaRefs>
</ds:datastoreItem>
</file>

<file path=customXml/itemProps3.xml><?xml version="1.0" encoding="utf-8"?>
<ds:datastoreItem xmlns:ds="http://schemas.openxmlformats.org/officeDocument/2006/customXml" ds:itemID="{69E38AEF-4E2D-4D00-9707-4356DDB773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Financial design</Template>
  <TotalTime>0</TotalTime>
  <Words>2190</Words>
  <Application>Microsoft Office PowerPoint</Application>
  <PresentationFormat>Widescreen</PresentationFormat>
  <Paragraphs>210</Paragraphs>
  <Slides>74</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Gill Sans MT</vt:lpstr>
      <vt:lpstr>Wingdings</vt:lpstr>
      <vt:lpstr>Parcel</vt:lpstr>
      <vt:lpstr>IPL ANALYSIS </vt:lpstr>
      <vt:lpstr>Analysis on IPL data </vt:lpstr>
      <vt:lpstr>PowerPoint Presentation</vt:lpstr>
      <vt:lpstr>introduction</vt:lpstr>
      <vt:lpstr>Teams list  (2008-2020)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2022-08-22T16:01:15Z</dcterms:created>
  <dcterms:modified xsi:type="dcterms:W3CDTF">2022-08-29T18:49:35Z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